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8" r:id="rId1"/>
  </p:sldMasterIdLst>
  <p:notesMasterIdLst>
    <p:notesMasterId r:id="rId34"/>
  </p:notesMasterIdLst>
  <p:sldIdLst>
    <p:sldId id="256" r:id="rId2"/>
    <p:sldId id="275" r:id="rId3"/>
    <p:sldId id="276" r:id="rId4"/>
    <p:sldId id="277" r:id="rId5"/>
    <p:sldId id="278" r:id="rId6"/>
    <p:sldId id="257" r:id="rId7"/>
    <p:sldId id="258" r:id="rId8"/>
    <p:sldId id="279" r:id="rId9"/>
    <p:sldId id="274" r:id="rId10"/>
    <p:sldId id="280" r:id="rId11"/>
    <p:sldId id="281" r:id="rId12"/>
    <p:sldId id="282" r:id="rId13"/>
    <p:sldId id="283" r:id="rId14"/>
    <p:sldId id="284" r:id="rId15"/>
    <p:sldId id="285" r:id="rId16"/>
    <p:sldId id="286" r:id="rId17"/>
    <p:sldId id="259" r:id="rId18"/>
    <p:sldId id="288" r:id="rId19"/>
    <p:sldId id="266" r:id="rId20"/>
    <p:sldId id="260" r:id="rId21"/>
    <p:sldId id="261" r:id="rId22"/>
    <p:sldId id="262" r:id="rId23"/>
    <p:sldId id="263" r:id="rId24"/>
    <p:sldId id="264" r:id="rId25"/>
    <p:sldId id="272" r:id="rId26"/>
    <p:sldId id="267" r:id="rId27"/>
    <p:sldId id="268" r:id="rId28"/>
    <p:sldId id="273" r:id="rId29"/>
    <p:sldId id="269" r:id="rId30"/>
    <p:sldId id="270" r:id="rId31"/>
    <p:sldId id="287" r:id="rId32"/>
    <p:sldId id="271"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B5361D-4D2A-41A0-B817-223A92E60F72}">
  <a:tblStyle styleId="{64B5361D-4D2A-41A0-B817-223A92E60F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0408"/>
  </p:normalViewPr>
  <p:slideViewPr>
    <p:cSldViewPr snapToGrid="0">
      <p:cViewPr varScale="1">
        <p:scale>
          <a:sx n="136" d="100"/>
          <a:sy n="136" d="100"/>
        </p:scale>
        <p:origin x="496"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9T12:06:30.376" idx="1">
    <p:pos x="23" y="-374"/>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375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121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019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77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67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927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9a418f5e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9a418f5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9a418f5e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9a418f5e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4538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9a418f5e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9a418f5e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9a418f5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9a418f5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3c298a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b3c298a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Side-channel attacks allow attackers to infer some sensitive information based on non-functional characteristics.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But the definition is a little</a:t>
            </a:r>
            <a:r>
              <a:rPr lang="en-US" sz="1100" b="0" i="0" u="none" strike="noStrike" cap="none" baseline="0" dirty="0">
                <a:solidFill>
                  <a:srgbClr val="000000"/>
                </a:solidFill>
                <a:effectLst/>
                <a:latin typeface="Arial"/>
                <a:ea typeface="Arial"/>
                <a:cs typeface="Arial"/>
                <a:sym typeface="Arial"/>
              </a:rPr>
              <a:t> boring.</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83281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a418f5e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a418f5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b7b04d3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b7b04d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9afb072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9afb07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9a418f5e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9a418f5e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9a418f5e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9a418f5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b7b04d3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b7b04d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We run Monte Carlo sampling method n times and we find m satisfying solutions, let p = m/n, we can prove that as long as n &gt; 8/p, we have 95% confidence that the error is within 1 bit.</a:t>
            </a:r>
            <a:endParaRPr lang="en-US" dirty="0"/>
          </a:p>
        </p:txBody>
      </p:sp>
    </p:spTree>
    <p:extLst>
      <p:ext uri="{BB962C8B-B14F-4D97-AF65-F5344CB8AC3E}">
        <p14:creationId xmlns:p14="http://schemas.microsoft.com/office/powerpoint/2010/main" val="1571726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9a418f5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9a418f5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9a418f5e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9a418f5e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9a418f5e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9a418f5e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11ee35a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111ee35a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31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3c298a1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3c298a1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1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3c298a1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3c298a1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88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a418f5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a418f5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9a418f5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9a418f5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34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42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3507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5613100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7" Type="http://schemas.openxmlformats.org/officeDocument/2006/relationships/image" Target="../media/image140.png"/><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78840" y="841772"/>
            <a:ext cx="7625080" cy="1790700"/>
          </a:xfrm>
          <a:prstGeom prst="rect">
            <a:avLst/>
          </a:prstGeom>
        </p:spPr>
        <p:txBody>
          <a:bodyPr spcFirstLastPara="1" wrap="square" lIns="91425" tIns="91425" rIns="91425" bIns="91425" anchor="b" anchorCtr="0">
            <a:noAutofit/>
          </a:bodyPr>
          <a:lstStyle/>
          <a:p>
            <a:pPr lvl="0"/>
            <a:r>
              <a:rPr lang="en-US" sz="3200" dirty="0">
                <a:latin typeface="Comic Sans MS" charset="0"/>
                <a:ea typeface="Comic Sans MS" charset="0"/>
                <a:cs typeface="Comic Sans MS" charset="0"/>
              </a:rPr>
              <a:t>TBD: Precise and Practical Sampling-based Side channel Information Leakage Quantification</a:t>
            </a:r>
            <a:endParaRPr sz="3200" dirty="0">
              <a:latin typeface="Comic Sans MS" charset="0"/>
              <a:ea typeface="Comic Sans MS" charset="0"/>
              <a:cs typeface="Comic Sans MS" charset="0"/>
            </a:endParaRPr>
          </a:p>
        </p:txBody>
      </p:sp>
      <p:sp>
        <p:nvSpPr>
          <p:cNvPr id="55" name="Google Shape;55;p13"/>
          <p:cNvSpPr txBox="1">
            <a:spLocks noGrp="1"/>
          </p:cNvSpPr>
          <p:nvPr>
            <p:ph type="subTitle" idx="1"/>
          </p:nvPr>
        </p:nvSpPr>
        <p:spPr>
          <a:xfrm>
            <a:off x="1143000" y="3107928"/>
            <a:ext cx="6858000" cy="1241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Bao Qinkun</a:t>
            </a:r>
            <a:endParaRPr sz="2400" dirty="0"/>
          </a:p>
        </p:txBody>
      </p:sp>
    </p:spTree>
  </p:cSld>
  <p:clrMapOvr>
    <a:masterClrMapping/>
  </p:clrMapOvr>
  <mc:AlternateContent xmlns:mc="http://schemas.openxmlformats.org/markup-compatibility/2006" xmlns:p14="http://schemas.microsoft.com/office/powerpoint/2010/main">
    <mc:Choice Requires="p14">
      <p:transition spd="slow" p14:dur="2000" advTm="693"/>
    </mc:Choice>
    <mc:Fallback xmlns="">
      <p:transition spd="slow" advTm="6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Quantification</a:t>
            </a:r>
            <a:endParaRPr lang="en-US" dirty="0"/>
          </a:p>
        </p:txBody>
      </p:sp>
      <p:sp>
        <p:nvSpPr>
          <p:cNvPr id="3" name="Text Placeholder 2"/>
          <p:cNvSpPr>
            <a:spLocks noGrp="1"/>
          </p:cNvSpPr>
          <p:nvPr>
            <p:ph type="body" idx="1"/>
          </p:nvPr>
        </p:nvSpPr>
        <p:spPr/>
        <p:txBody>
          <a:bodyPr/>
          <a:lstStyle/>
          <a:p>
            <a:r>
              <a:rPr lang="en-US" dirty="0"/>
              <a:t>Information Theory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655" y="1612173"/>
            <a:ext cx="5947979" cy="3444644"/>
          </a:xfrm>
          <a:prstGeom prst="rect">
            <a:avLst/>
          </a:prstGeom>
        </p:spPr>
      </p:pic>
    </p:spTree>
    <p:extLst>
      <p:ext uri="{BB962C8B-B14F-4D97-AF65-F5344CB8AC3E}">
        <p14:creationId xmlns:p14="http://schemas.microsoft.com/office/powerpoint/2010/main" val="1177790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274" y="2857645"/>
            <a:ext cx="1366347" cy="1433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073" y="1286373"/>
            <a:ext cx="1245907" cy="1223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71" y="999289"/>
            <a:ext cx="1670262" cy="16398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324" y="999290"/>
            <a:ext cx="1670262" cy="16398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23" y="2970085"/>
            <a:ext cx="1151953" cy="120829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87" y="2857646"/>
            <a:ext cx="1366347" cy="143317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66" y="2857646"/>
            <a:ext cx="1366347" cy="143317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231" y="1286373"/>
            <a:ext cx="1245907" cy="1223225"/>
          </a:xfrm>
          <a:prstGeom prst="rect">
            <a:avLst/>
          </a:prstGeom>
        </p:spPr>
      </p:pic>
      <p:sp>
        <p:nvSpPr>
          <p:cNvPr id="3" name="TextBox 2"/>
          <p:cNvSpPr txBox="1"/>
          <p:nvPr/>
        </p:nvSpPr>
        <p:spPr>
          <a:xfrm>
            <a:off x="2928162" y="4663217"/>
            <a:ext cx="3125451" cy="307777"/>
          </a:xfrm>
          <a:prstGeom prst="rect">
            <a:avLst/>
          </a:prstGeom>
          <a:noFill/>
        </p:spPr>
        <p:txBody>
          <a:bodyPr wrap="square" rtlCol="0">
            <a:spAutoFit/>
          </a:bodyPr>
          <a:lstStyle/>
          <a:p>
            <a:r>
              <a:rPr lang="en-US" dirty="0">
                <a:latin typeface="Comic Sans MS" charset="0"/>
                <a:ea typeface="Comic Sans MS" charset="0"/>
                <a:cs typeface="Comic Sans MS" charset="0"/>
              </a:rPr>
              <a:t>Secret: which apples is poisonous?</a:t>
            </a:r>
          </a:p>
        </p:txBody>
      </p:sp>
    </p:spTree>
    <p:extLst>
      <p:ext uri="{BB962C8B-B14F-4D97-AF65-F5344CB8AC3E}">
        <p14:creationId xmlns:p14="http://schemas.microsoft.com/office/powerpoint/2010/main" val="1135362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274" y="2857645"/>
            <a:ext cx="1366347" cy="1433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073" y="1286373"/>
            <a:ext cx="1245907" cy="1223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71" y="999289"/>
            <a:ext cx="1670262" cy="16398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324" y="999290"/>
            <a:ext cx="1670262" cy="16398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23" y="2970085"/>
            <a:ext cx="1151953" cy="120829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87" y="2857646"/>
            <a:ext cx="1366347" cy="143317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66" y="2857646"/>
            <a:ext cx="1366347" cy="143317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231" y="1286373"/>
            <a:ext cx="1245907" cy="1223225"/>
          </a:xfrm>
          <a:prstGeom prst="rect">
            <a:avLst/>
          </a:prstGeom>
        </p:spPr>
      </p:pic>
      <p:sp>
        <p:nvSpPr>
          <p:cNvPr id="3" name="TextBox 2"/>
          <p:cNvSpPr txBox="1"/>
          <p:nvPr/>
        </p:nvSpPr>
        <p:spPr>
          <a:xfrm>
            <a:off x="2928162" y="4663217"/>
            <a:ext cx="3125451" cy="307777"/>
          </a:xfrm>
          <a:prstGeom prst="rect">
            <a:avLst/>
          </a:prstGeom>
          <a:noFill/>
        </p:spPr>
        <p:txBody>
          <a:bodyPr wrap="square" rtlCol="0">
            <a:spAutoFit/>
          </a:bodyPr>
          <a:lstStyle/>
          <a:p>
            <a:r>
              <a:rPr lang="en-US" dirty="0">
                <a:latin typeface="Comic Sans MS" charset="0"/>
                <a:ea typeface="Comic Sans MS" charset="0"/>
                <a:cs typeface="Comic Sans MS" charset="0"/>
              </a:rPr>
              <a:t>Secret: which apples is poisonous?</a:t>
            </a:r>
          </a:p>
        </p:txBody>
      </p:sp>
      <p:sp>
        <p:nvSpPr>
          <p:cNvPr id="13" name="TextBox 12"/>
          <p:cNvSpPr txBox="1"/>
          <p:nvPr/>
        </p:nvSpPr>
        <p:spPr>
          <a:xfrm>
            <a:off x="1164120" y="2639144"/>
            <a:ext cx="480736" cy="307777"/>
          </a:xfrm>
          <a:prstGeom prst="rect">
            <a:avLst/>
          </a:prstGeom>
          <a:noFill/>
        </p:spPr>
        <p:txBody>
          <a:bodyPr wrap="square" rtlCol="0">
            <a:spAutoFit/>
          </a:bodyPr>
          <a:lstStyle/>
          <a:p>
            <a:r>
              <a:rPr lang="en-US"/>
              <a:t>000</a:t>
            </a:r>
          </a:p>
        </p:txBody>
      </p:sp>
      <p:sp>
        <p:nvSpPr>
          <p:cNvPr id="14" name="TextBox 13"/>
          <p:cNvSpPr txBox="1"/>
          <p:nvPr/>
        </p:nvSpPr>
        <p:spPr>
          <a:xfrm>
            <a:off x="3001034" y="2639144"/>
            <a:ext cx="480736" cy="307777"/>
          </a:xfrm>
          <a:prstGeom prst="rect">
            <a:avLst/>
          </a:prstGeom>
          <a:noFill/>
        </p:spPr>
        <p:txBody>
          <a:bodyPr wrap="square" rtlCol="0">
            <a:spAutoFit/>
          </a:bodyPr>
          <a:lstStyle/>
          <a:p>
            <a:r>
              <a:rPr lang="en-US" dirty="0"/>
              <a:t>001</a:t>
            </a:r>
          </a:p>
        </p:txBody>
      </p:sp>
      <p:sp>
        <p:nvSpPr>
          <p:cNvPr id="15" name="TextBox 14"/>
          <p:cNvSpPr txBox="1"/>
          <p:nvPr/>
        </p:nvSpPr>
        <p:spPr>
          <a:xfrm>
            <a:off x="5242119" y="2624357"/>
            <a:ext cx="480736" cy="307777"/>
          </a:xfrm>
          <a:prstGeom prst="rect">
            <a:avLst/>
          </a:prstGeom>
          <a:noFill/>
        </p:spPr>
        <p:txBody>
          <a:bodyPr wrap="square" rtlCol="0">
            <a:spAutoFit/>
          </a:bodyPr>
          <a:lstStyle/>
          <a:p>
            <a:r>
              <a:rPr lang="en-US" dirty="0"/>
              <a:t>010</a:t>
            </a:r>
          </a:p>
        </p:txBody>
      </p:sp>
      <p:sp>
        <p:nvSpPr>
          <p:cNvPr id="16" name="TextBox 15"/>
          <p:cNvSpPr txBox="1"/>
          <p:nvPr/>
        </p:nvSpPr>
        <p:spPr>
          <a:xfrm>
            <a:off x="7365079" y="2624356"/>
            <a:ext cx="480736" cy="307777"/>
          </a:xfrm>
          <a:prstGeom prst="rect">
            <a:avLst/>
          </a:prstGeom>
          <a:noFill/>
        </p:spPr>
        <p:txBody>
          <a:bodyPr wrap="square" rtlCol="0">
            <a:spAutoFit/>
          </a:bodyPr>
          <a:lstStyle/>
          <a:p>
            <a:r>
              <a:rPr lang="en-US" dirty="0"/>
              <a:t>011</a:t>
            </a:r>
          </a:p>
        </p:txBody>
      </p:sp>
      <p:sp>
        <p:nvSpPr>
          <p:cNvPr id="17" name="TextBox 16"/>
          <p:cNvSpPr txBox="1"/>
          <p:nvPr/>
        </p:nvSpPr>
        <p:spPr>
          <a:xfrm>
            <a:off x="1164120" y="4178383"/>
            <a:ext cx="480736" cy="307777"/>
          </a:xfrm>
          <a:prstGeom prst="rect">
            <a:avLst/>
          </a:prstGeom>
          <a:noFill/>
        </p:spPr>
        <p:txBody>
          <a:bodyPr wrap="square" rtlCol="0">
            <a:spAutoFit/>
          </a:bodyPr>
          <a:lstStyle/>
          <a:p>
            <a:r>
              <a:rPr lang="en-US" dirty="0"/>
              <a:t>100</a:t>
            </a:r>
          </a:p>
        </p:txBody>
      </p:sp>
      <p:sp>
        <p:nvSpPr>
          <p:cNvPr id="18" name="TextBox 17"/>
          <p:cNvSpPr txBox="1"/>
          <p:nvPr/>
        </p:nvSpPr>
        <p:spPr>
          <a:xfrm>
            <a:off x="2999726" y="4201550"/>
            <a:ext cx="480736" cy="307777"/>
          </a:xfrm>
          <a:prstGeom prst="rect">
            <a:avLst/>
          </a:prstGeom>
          <a:noFill/>
        </p:spPr>
        <p:txBody>
          <a:bodyPr wrap="square" rtlCol="0">
            <a:spAutoFit/>
          </a:bodyPr>
          <a:lstStyle/>
          <a:p>
            <a:r>
              <a:rPr lang="en-US" dirty="0"/>
              <a:t>101</a:t>
            </a:r>
          </a:p>
        </p:txBody>
      </p:sp>
      <p:sp>
        <p:nvSpPr>
          <p:cNvPr id="19" name="TextBox 18"/>
          <p:cNvSpPr txBox="1"/>
          <p:nvPr/>
        </p:nvSpPr>
        <p:spPr>
          <a:xfrm>
            <a:off x="5204104" y="4216337"/>
            <a:ext cx="480736" cy="307777"/>
          </a:xfrm>
          <a:prstGeom prst="rect">
            <a:avLst/>
          </a:prstGeom>
          <a:noFill/>
        </p:spPr>
        <p:txBody>
          <a:bodyPr wrap="square" rtlCol="0">
            <a:spAutoFit/>
          </a:bodyPr>
          <a:lstStyle/>
          <a:p>
            <a:r>
              <a:rPr lang="en-US" dirty="0"/>
              <a:t>110</a:t>
            </a:r>
          </a:p>
        </p:txBody>
      </p:sp>
      <p:sp>
        <p:nvSpPr>
          <p:cNvPr id="20" name="TextBox 19"/>
          <p:cNvSpPr txBox="1"/>
          <p:nvPr/>
        </p:nvSpPr>
        <p:spPr>
          <a:xfrm>
            <a:off x="7365079" y="4245776"/>
            <a:ext cx="480736" cy="307777"/>
          </a:xfrm>
          <a:prstGeom prst="rect">
            <a:avLst/>
          </a:prstGeom>
          <a:noFill/>
        </p:spPr>
        <p:txBody>
          <a:bodyPr wrap="square" rtlCol="0">
            <a:spAutoFit/>
          </a:bodyPr>
          <a:lstStyle/>
          <a:p>
            <a:r>
              <a:rPr lang="en-US" dirty="0"/>
              <a:t>111</a:t>
            </a:r>
          </a:p>
        </p:txBody>
      </p:sp>
    </p:spTree>
    <p:extLst>
      <p:ext uri="{BB962C8B-B14F-4D97-AF65-F5344CB8AC3E}">
        <p14:creationId xmlns:p14="http://schemas.microsoft.com/office/powerpoint/2010/main" val="910687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1384995"/>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bits information.</a:t>
            </a:r>
          </a:p>
        </p:txBody>
      </p:sp>
    </p:spTree>
    <p:extLst>
      <p:ext uri="{BB962C8B-B14F-4D97-AF65-F5344CB8AC3E}">
        <p14:creationId xmlns:p14="http://schemas.microsoft.com/office/powerpoint/2010/main" val="38194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2677656"/>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 information.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r>
              <a:rPr lang="en-US" dirty="0">
                <a:latin typeface="Comic Sans MS" charset="0"/>
                <a:ea typeface="Comic Sans MS" charset="0"/>
                <a:cs typeface="Comic Sans MS" charset="0"/>
              </a:rPr>
              <a:t>Only four apples can be poisonous.</a:t>
            </a:r>
          </a:p>
          <a:p>
            <a:r>
              <a:rPr lang="en-US" dirty="0">
                <a:latin typeface="Comic Sans MS" charset="0"/>
                <a:ea typeface="Comic Sans MS" charset="0"/>
                <a:cs typeface="Comic Sans MS" charset="0"/>
              </a:rPr>
              <a:t>So we have 2 bit information.</a:t>
            </a:r>
          </a:p>
          <a:p>
            <a:r>
              <a:rPr lang="en-US" dirty="0">
                <a:latin typeface="Comic Sans MS" charset="0"/>
                <a:ea typeface="Comic Sans MS" charset="0"/>
                <a:cs typeface="Comic Sans MS" charset="0"/>
              </a:rPr>
              <a:t>Leaked = 3 bit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2 bit = 1 bit</a:t>
            </a:r>
          </a:p>
        </p:txBody>
      </p:sp>
    </p:spTree>
    <p:extLst>
      <p:ext uri="{BB962C8B-B14F-4D97-AF65-F5344CB8AC3E}">
        <p14:creationId xmlns:p14="http://schemas.microsoft.com/office/powerpoint/2010/main" val="1825116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2677656"/>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 information.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r>
              <a:rPr lang="en-US" dirty="0">
                <a:latin typeface="Comic Sans MS" charset="0"/>
                <a:ea typeface="Comic Sans MS" charset="0"/>
                <a:cs typeface="Comic Sans MS" charset="0"/>
              </a:rPr>
              <a:t>Only four apples can be poisonous.</a:t>
            </a:r>
          </a:p>
          <a:p>
            <a:r>
              <a:rPr lang="en-US" dirty="0">
                <a:latin typeface="Comic Sans MS" charset="0"/>
                <a:ea typeface="Comic Sans MS" charset="0"/>
                <a:cs typeface="Comic Sans MS" charset="0"/>
              </a:rPr>
              <a:t>So we have 2 bit information.</a:t>
            </a:r>
          </a:p>
          <a:p>
            <a:r>
              <a:rPr lang="en-US" dirty="0">
                <a:latin typeface="Comic Sans MS" charset="0"/>
                <a:ea typeface="Comic Sans MS" charset="0"/>
                <a:cs typeface="Comic Sans MS" charset="0"/>
              </a:rPr>
              <a:t>Leaked = 3 bit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2 bit = 1 bit</a:t>
            </a:r>
          </a:p>
        </p:txBody>
      </p:sp>
    </p:spTree>
    <p:extLst>
      <p:ext uri="{BB962C8B-B14F-4D97-AF65-F5344CB8AC3E}">
        <p14:creationId xmlns:p14="http://schemas.microsoft.com/office/powerpoint/2010/main" val="137370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3323987"/>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 information.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r>
              <a:rPr lang="en-US" dirty="0">
                <a:latin typeface="Comic Sans MS" charset="0"/>
                <a:ea typeface="Comic Sans MS" charset="0"/>
                <a:cs typeface="Comic Sans MS" charset="0"/>
              </a:rPr>
              <a:t>Only four apples can be poisonous.</a:t>
            </a:r>
          </a:p>
          <a:p>
            <a:r>
              <a:rPr lang="en-US" dirty="0">
                <a:latin typeface="Comic Sans MS" charset="0"/>
                <a:ea typeface="Comic Sans MS" charset="0"/>
                <a:cs typeface="Comic Sans MS" charset="0"/>
              </a:rPr>
              <a:t>So we have 2 bit information.</a:t>
            </a:r>
          </a:p>
          <a:p>
            <a:r>
              <a:rPr lang="en-US" dirty="0">
                <a:latin typeface="Comic Sans MS" charset="0"/>
                <a:ea typeface="Comic Sans MS" charset="0"/>
                <a:cs typeface="Comic Sans MS" charset="0"/>
              </a:rPr>
              <a:t>Leaked = 3 bit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2 bit = 1 bit</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2:</a:t>
            </a:r>
          </a:p>
          <a:p>
            <a:r>
              <a:rPr lang="en-US" dirty="0">
                <a:latin typeface="Comic Sans MS" charset="0"/>
                <a:ea typeface="Comic Sans MS" charset="0"/>
                <a:cs typeface="Comic Sans MS" charset="0"/>
              </a:rPr>
              <a:t>The poisonous apple is small.</a:t>
            </a:r>
          </a:p>
        </p:txBody>
      </p:sp>
      <p:sp>
        <p:nvSpPr>
          <p:cNvPr id="3" name="TextBox 2"/>
          <p:cNvSpPr txBox="1"/>
          <p:nvPr/>
        </p:nvSpPr>
        <p:spPr>
          <a:xfrm>
            <a:off x="1293541" y="4505093"/>
            <a:ext cx="3412274" cy="307777"/>
          </a:xfrm>
          <a:prstGeom prst="rect">
            <a:avLst/>
          </a:prstGeom>
          <a:noFill/>
        </p:spPr>
        <p:txBody>
          <a:bodyPr wrap="square" rtlCol="0">
            <a:spAutoFit/>
          </a:bodyPr>
          <a:lstStyle/>
          <a:p>
            <a:r>
              <a:rPr lang="en-US" dirty="0">
                <a:latin typeface="Comic Sans MS" charset="0"/>
                <a:ea typeface="Comic Sans MS" charset="0"/>
                <a:cs typeface="Comic Sans MS" charset="0"/>
              </a:rPr>
              <a:t>Number 100 apple is poisonous.</a:t>
            </a:r>
          </a:p>
        </p:txBody>
      </p:sp>
    </p:spTree>
    <p:extLst>
      <p:ext uri="{BB962C8B-B14F-4D97-AF65-F5344CB8AC3E}">
        <p14:creationId xmlns:p14="http://schemas.microsoft.com/office/powerpoint/2010/main" val="139473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An example</a:t>
            </a:r>
            <a:endParaRPr>
              <a:latin typeface="Comic Sans MS" charset="0"/>
              <a:ea typeface="Comic Sans MS" charset="0"/>
              <a:cs typeface="Comic Sans MS" charset="0"/>
            </a:endParaRPr>
          </a:p>
        </p:txBody>
      </p:sp>
      <p:sp>
        <p:nvSpPr>
          <p:cNvPr id="78" name="Google Shape;78;p16"/>
          <p:cNvSpPr/>
          <p:nvPr/>
        </p:nvSpPr>
        <p:spPr>
          <a:xfrm>
            <a:off x="311699" y="1356525"/>
            <a:ext cx="4155197" cy="1966538"/>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80"/>
                </a:solidFill>
                <a:highlight>
                  <a:srgbClr val="FFFFFF"/>
                </a:highlight>
              </a:rPr>
              <a:t>unsigned</a:t>
            </a:r>
            <a:r>
              <a:rPr lang="en" sz="1800" dirty="0">
                <a:solidFill>
                  <a:schemeClr val="dk1"/>
                </a:solidFill>
                <a:highlight>
                  <a:srgbClr val="FFFFFF"/>
                </a:highlight>
              </a:rPr>
              <a:t> </a:t>
            </a:r>
            <a:r>
              <a:rPr lang="en" sz="1800" b="1" dirty="0">
                <a:solidFill>
                  <a:srgbClr val="000080"/>
                </a:solidFill>
                <a:highlight>
                  <a:srgbClr val="FFFFFF"/>
                </a:highlight>
              </a:rPr>
              <a:t>char</a:t>
            </a:r>
            <a:r>
              <a:rPr lang="en" sz="1800" dirty="0">
                <a:solidFill>
                  <a:schemeClr val="dk1"/>
                </a:solidFill>
                <a:highlight>
                  <a:srgbClr val="FFFFFF"/>
                </a:highlight>
              </a:rPr>
              <a:t> k1, k2; </a:t>
            </a:r>
            <a:endParaRPr lang="en-US" sz="1800" dirty="0">
              <a:solidFill>
                <a:schemeClr val="dk1"/>
              </a:solidFill>
              <a:highlight>
                <a:srgbClr val="FFFFFF"/>
              </a:highlight>
            </a:endParaRPr>
          </a:p>
          <a:p>
            <a:pPr marL="0" lvl="0" indent="0" algn="l" rtl="0">
              <a:spcBef>
                <a:spcPts val="0"/>
              </a:spcBef>
              <a:spcAft>
                <a:spcPts val="0"/>
              </a:spcAft>
              <a:buNone/>
            </a:pPr>
            <a:endParaRPr sz="1800" dirty="0">
              <a:solidFill>
                <a:schemeClr val="dk1"/>
              </a:solidFill>
              <a:highlight>
                <a:srgbClr val="FFFFFF"/>
              </a:highlight>
            </a:endParaRPr>
          </a:p>
          <a:p>
            <a:pPr marL="0" lvl="0" indent="0" algn="l" rtl="0">
              <a:spcBef>
                <a:spcPts val="0"/>
              </a:spcBef>
              <a:spcAft>
                <a:spcPts val="0"/>
              </a:spcAft>
              <a:buNone/>
            </a:pPr>
            <a:r>
              <a:rPr lang="en" sz="1800" b="1" dirty="0">
                <a:solidFill>
                  <a:srgbClr val="000080"/>
                </a:solidFill>
                <a:highlight>
                  <a:srgbClr val="FFFFFF"/>
                </a:highlight>
              </a:rPr>
              <a:t>if</a:t>
            </a:r>
            <a:r>
              <a:rPr lang="en" sz="1800" dirty="0">
                <a:solidFill>
                  <a:schemeClr val="dk1"/>
                </a:solidFill>
                <a:highlight>
                  <a:srgbClr val="FFFFFF"/>
                </a:highlight>
              </a:rPr>
              <a:t>(k1</a:t>
            </a:r>
            <a:r>
              <a:rPr lang="zh-CN" altLang="en-US" sz="1800" dirty="0">
                <a:solidFill>
                  <a:schemeClr val="dk1"/>
                </a:solidFill>
                <a:highlight>
                  <a:srgbClr val="FFFFFF"/>
                </a:highlight>
              </a:rPr>
              <a:t> </a:t>
            </a:r>
            <a:r>
              <a:rPr lang="mr-IN" altLang="zh-CN" sz="1800" dirty="0">
                <a:solidFill>
                  <a:schemeClr val="dk1"/>
                </a:solidFill>
                <a:highlight>
                  <a:srgbClr val="FFFFFF"/>
                </a:highlight>
              </a:rPr>
              <a:t>-</a:t>
            </a:r>
            <a:r>
              <a:rPr lang="zh-CN" altLang="en-US" sz="1800" dirty="0">
                <a:solidFill>
                  <a:schemeClr val="dk1"/>
                </a:solidFill>
                <a:highlight>
                  <a:srgbClr val="FFFFFF"/>
                </a:highlight>
              </a:rPr>
              <a:t> </a:t>
            </a:r>
            <a:r>
              <a:rPr lang="en-US" altLang="zh-CN" sz="1800" dirty="0">
                <a:solidFill>
                  <a:schemeClr val="dk1"/>
                </a:solidFill>
                <a:highlight>
                  <a:srgbClr val="FFFFFF"/>
                </a:highlight>
              </a:rPr>
              <a:t>k2</a:t>
            </a:r>
            <a:r>
              <a:rPr lang="en" sz="1800" dirty="0">
                <a:solidFill>
                  <a:schemeClr val="dk1"/>
                </a:solidFill>
                <a:highlight>
                  <a:srgbClr val="FFFFFF"/>
                </a:highlight>
              </a:rPr>
              <a:t> &gt; </a:t>
            </a:r>
            <a:r>
              <a:rPr lang="en-US" sz="1800" dirty="0">
                <a:solidFill>
                  <a:srgbClr val="0000FF"/>
                </a:solidFill>
                <a:highlight>
                  <a:srgbClr val="FFFFFF"/>
                </a:highlight>
              </a:rPr>
              <a:t>0</a:t>
            </a:r>
            <a:r>
              <a:rPr lang="en" sz="1800" dirty="0">
                <a:solidFill>
                  <a:schemeClr val="dk1"/>
                </a:solidFill>
                <a:highlight>
                  <a:srgbClr val="FFFFFF"/>
                </a:highlight>
              </a:rPr>
              <a:t>)      </a:t>
            </a:r>
            <a:r>
              <a:rPr lang="en-US" sz="1800" dirty="0">
                <a:solidFill>
                  <a:schemeClr val="dk1"/>
                </a:solidFill>
                <a:highlight>
                  <a:srgbClr val="FFFFFF"/>
                </a:highlight>
              </a:rPr>
              <a:t>    </a:t>
            </a:r>
            <a:r>
              <a:rPr lang="en" sz="1800" i="1" dirty="0">
                <a:solidFill>
                  <a:srgbClr val="808080"/>
                </a:solidFill>
                <a:highlight>
                  <a:srgbClr val="FFFFFF"/>
                </a:highlight>
              </a:rPr>
              <a:t>// Leakage </a:t>
            </a:r>
            <a:r>
              <a:rPr lang="en-US" sz="1800" i="1" dirty="0">
                <a:solidFill>
                  <a:srgbClr val="808080"/>
                </a:solidFill>
                <a:highlight>
                  <a:srgbClr val="FFFFFF"/>
                </a:highlight>
              </a:rPr>
              <a:t>1</a:t>
            </a:r>
            <a:r>
              <a:rPr lang="en" sz="1800" i="1" dirty="0">
                <a:solidFill>
                  <a:srgbClr val="808080"/>
                </a:solidFill>
                <a:highlight>
                  <a:srgbClr val="FFFFFF"/>
                </a:highlight>
              </a:rPr>
              <a:t>      </a:t>
            </a:r>
            <a:endParaRPr sz="1800" dirty="0">
              <a:solidFill>
                <a:schemeClr val="dk1"/>
              </a:solidFill>
              <a:highlight>
                <a:srgbClr val="FFFFFF"/>
              </a:highlight>
            </a:endParaRPr>
          </a:p>
          <a:p>
            <a:pPr marL="0" lvl="0" indent="0" algn="l" rtl="0">
              <a:spcBef>
                <a:spcPts val="0"/>
              </a:spcBef>
              <a:spcAft>
                <a:spcPts val="0"/>
              </a:spcAft>
              <a:buNone/>
            </a:pPr>
            <a:r>
              <a:rPr lang="en" sz="1800" dirty="0">
                <a:solidFill>
                  <a:schemeClr val="dk1"/>
                </a:solidFill>
                <a:highlight>
                  <a:srgbClr val="FFFFFF"/>
                </a:highlight>
              </a:rPr>
              <a:t>    A();</a:t>
            </a:r>
            <a:endParaRPr sz="1800" dirty="0">
              <a:solidFill>
                <a:schemeClr val="dk1"/>
              </a:solidFill>
              <a:highlight>
                <a:srgbClr val="FFFFFF"/>
              </a:highlight>
            </a:endParaRPr>
          </a:p>
          <a:p>
            <a:pPr marL="0" lvl="0" indent="0" algn="l" rtl="0">
              <a:spcBef>
                <a:spcPts val="0"/>
              </a:spcBef>
              <a:spcAft>
                <a:spcPts val="0"/>
              </a:spcAft>
              <a:buNone/>
            </a:pPr>
            <a:r>
              <a:rPr lang="en" sz="1800" b="1" dirty="0">
                <a:solidFill>
                  <a:srgbClr val="000080"/>
                </a:solidFill>
                <a:highlight>
                  <a:srgbClr val="FFFFFF"/>
                </a:highlight>
              </a:rPr>
              <a:t>if</a:t>
            </a:r>
            <a:r>
              <a:rPr lang="en" sz="1800" dirty="0">
                <a:solidFill>
                  <a:schemeClr val="dk1"/>
                </a:solidFill>
                <a:highlight>
                  <a:srgbClr val="FFFFFF"/>
                </a:highlight>
              </a:rPr>
              <a:t>(k2 + k1 </a:t>
            </a:r>
            <a:r>
              <a:rPr lang="en-US" sz="1800" dirty="0">
                <a:solidFill>
                  <a:schemeClr val="dk1"/>
                </a:solidFill>
                <a:highlight>
                  <a:srgbClr val="FFFFFF"/>
                </a:highlight>
              </a:rPr>
              <a:t>&lt;</a:t>
            </a:r>
            <a:r>
              <a:rPr lang="en" sz="1800" dirty="0">
                <a:solidFill>
                  <a:schemeClr val="dk1"/>
                </a:solidFill>
                <a:highlight>
                  <a:srgbClr val="FFFFFF"/>
                </a:highlight>
              </a:rPr>
              <a:t> </a:t>
            </a:r>
            <a:r>
              <a:rPr lang="en-US" sz="1800" dirty="0">
                <a:solidFill>
                  <a:srgbClr val="0000FF"/>
                </a:solidFill>
                <a:highlight>
                  <a:srgbClr val="FFFFFF"/>
                </a:highlight>
              </a:rPr>
              <a:t>256</a:t>
            </a:r>
            <a:r>
              <a:rPr lang="en" sz="1800" dirty="0">
                <a:solidFill>
                  <a:schemeClr val="dk1"/>
                </a:solidFill>
                <a:highlight>
                  <a:srgbClr val="FFFFFF"/>
                </a:highlight>
              </a:rPr>
              <a:t>)     </a:t>
            </a:r>
            <a:r>
              <a:rPr lang="en" sz="1800" i="1" dirty="0">
                <a:solidFill>
                  <a:srgbClr val="808080"/>
                </a:solidFill>
                <a:highlight>
                  <a:srgbClr val="FFFFFF"/>
                </a:highlight>
              </a:rPr>
              <a:t>// Leakage </a:t>
            </a:r>
            <a:r>
              <a:rPr lang="en-US" sz="1800" i="1" dirty="0">
                <a:solidFill>
                  <a:srgbClr val="808080"/>
                </a:solidFill>
                <a:highlight>
                  <a:srgbClr val="FFFFFF"/>
                </a:highlight>
              </a:rPr>
              <a:t>2</a:t>
            </a:r>
            <a:endParaRPr sz="1800" dirty="0">
              <a:solidFill>
                <a:schemeClr val="dk1"/>
              </a:solidFill>
              <a:highlight>
                <a:srgbClr val="FFFFFF"/>
              </a:highlight>
            </a:endParaRPr>
          </a:p>
          <a:p>
            <a:pPr marL="76200" marR="76200" lvl="0" indent="0" algn="l" rtl="0">
              <a:lnSpc>
                <a:spcPct val="115000"/>
              </a:lnSpc>
              <a:spcBef>
                <a:spcPts val="0"/>
              </a:spcBef>
              <a:spcAft>
                <a:spcPts val="0"/>
              </a:spcAft>
              <a:buClr>
                <a:schemeClr val="dk1"/>
              </a:buClr>
              <a:buSzPts val="1100"/>
              <a:buFont typeface="Arial"/>
              <a:buNone/>
            </a:pPr>
            <a:r>
              <a:rPr lang="en" sz="1800" dirty="0">
                <a:solidFill>
                  <a:schemeClr val="dk1"/>
                </a:solidFill>
                <a:highlight>
                  <a:srgbClr val="FFFFFF"/>
                </a:highlight>
              </a:rPr>
              <a:t>   B();</a:t>
            </a:r>
            <a:endParaRPr sz="1800" dirty="0">
              <a:solidFill>
                <a:schemeClr val="dk1"/>
              </a:solidFill>
              <a:highlight>
                <a:srgbClr val="FFFFFF"/>
              </a:highlight>
            </a:endParaRPr>
          </a:p>
          <a:p>
            <a:pPr marL="0" lvl="0" indent="0" algn="l" rtl="0">
              <a:spcBef>
                <a:spcPts val="0"/>
              </a:spcBef>
              <a:spcAft>
                <a:spcPts val="0"/>
              </a:spcAft>
              <a:buNone/>
            </a:pPr>
            <a:endParaRPr dirty="0"/>
          </a:p>
        </p:txBody>
      </p:sp>
      <p:sp>
        <p:nvSpPr>
          <p:cNvPr id="79" name="Google Shape;79;p16"/>
          <p:cNvSpPr txBox="1"/>
          <p:nvPr/>
        </p:nvSpPr>
        <p:spPr>
          <a:xfrm>
            <a:off x="526800" y="3642791"/>
            <a:ext cx="3105000" cy="1414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mic Sans MS" charset="0"/>
                <a:ea typeface="Comic Sans MS" charset="0"/>
                <a:cs typeface="Comic Sans MS" charset="0"/>
              </a:rPr>
              <a:t>An attacker:</a:t>
            </a:r>
            <a:endParaRPr sz="1800" dirty="0">
              <a:latin typeface="Comic Sans MS" charset="0"/>
              <a:ea typeface="Comic Sans MS" charset="0"/>
              <a:cs typeface="Comic Sans MS" charset="0"/>
            </a:endParaRPr>
          </a:p>
          <a:p>
            <a:pPr marL="457200" lvl="0" indent="-342900" algn="l" rtl="0">
              <a:spcBef>
                <a:spcPts val="0"/>
              </a:spcBef>
              <a:spcAft>
                <a:spcPts val="0"/>
              </a:spcAft>
              <a:buSzPts val="1800"/>
              <a:buAutoNum type="arabicPeriod"/>
            </a:pPr>
            <a:r>
              <a:rPr lang="en" sz="1800" dirty="0">
                <a:latin typeface="Comic Sans MS" charset="0"/>
                <a:ea typeface="Comic Sans MS" charset="0"/>
                <a:cs typeface="Comic Sans MS" charset="0"/>
              </a:rPr>
              <a:t>knows the code runs A(), B()</a:t>
            </a:r>
            <a:endParaRPr sz="1800"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17</a:t>
            </a:fld>
            <a:endParaRPr lang="uk-UA"/>
          </a:p>
        </p:txBody>
      </p:sp>
      <p:sp>
        <p:nvSpPr>
          <p:cNvPr id="8" name="TextBox 7"/>
          <p:cNvSpPr txBox="1"/>
          <p:nvPr/>
        </p:nvSpPr>
        <p:spPr>
          <a:xfrm>
            <a:off x="5179665" y="1180578"/>
            <a:ext cx="3652635" cy="1600438"/>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The value of k1 and k2</a:t>
            </a: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k1 and k2 can be any value from 0~255</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  k1 - k2 &gt; 0</a:t>
            </a:r>
          </a:p>
          <a:p>
            <a:r>
              <a:rPr lang="en-US" dirty="0">
                <a:latin typeface="Comic Sans MS" charset="0"/>
                <a:ea typeface="Comic Sans MS" charset="0"/>
                <a:cs typeface="Comic Sans MS" charset="0"/>
              </a:rPr>
              <a:t>Clue 2: k1 + k2 &lt; 256</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233" y="2725879"/>
            <a:ext cx="3433225" cy="2476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1"/>
    </mc:Choice>
    <mc:Fallback xmlns="">
      <p:transition spd="slow" advTm="8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Information Leakage Definition</a:t>
            </a:r>
            <a:endParaRPr dirty="0">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127" name="Google Shape;127;p23"/>
              <p:cNvSpPr txBox="1">
                <a:spLocks noGrp="1"/>
              </p:cNvSpPr>
              <p:nvPr>
                <p:ph type="body" idx="1"/>
              </p:nvPr>
            </p:nvSpPr>
            <p:spPr>
              <a:xfrm>
                <a:off x="311700" y="1152474"/>
                <a:ext cx="5108439" cy="2606725"/>
              </a:xfrm>
              <a:prstGeom prst="rect">
                <a:avLst/>
              </a:prstGeom>
            </p:spPr>
            <p:txBody>
              <a:bodyPr spcFirstLastPara="1" wrap="square" lIns="91425" tIns="91425" rIns="91425" bIns="91425" anchor="t" anchorCtr="0">
                <a:noAutofit/>
              </a:bodyPr>
              <a:lstStyle/>
              <a:p>
                <a:pPr marL="0" lvl="0" indent="0">
                  <a:spcAft>
                    <a:spcPts val="1600"/>
                  </a:spcAft>
                  <a:buNone/>
                </a:pPr>
                <a:r>
                  <a:rPr lang="en-US" sz="1200" b="1" dirty="0"/>
                  <a:t>Definition</a:t>
                </a:r>
                <a:r>
                  <a:rPr lang="en-US" sz="1200" dirty="0"/>
                  <a:t>. </a:t>
                </a:r>
                <a:r>
                  <a:rPr lang="en-US" sz="1200" i="1" dirty="0"/>
                  <a:t>Given a program P with the input set K, an adversary has the observation o when the input k ∊ K. We denote it as</a:t>
                </a:r>
              </a:p>
              <a:p>
                <a:pPr marL="0" lvl="0" indent="0">
                  <a:spcAft>
                    <a:spcPts val="1600"/>
                  </a:spcAft>
                  <a:buNone/>
                </a:pPr>
                <a14:m>
                  <m:oMathPara xmlns:m="http://schemas.openxmlformats.org/officeDocument/2006/math">
                    <m:oMathParaPr>
                      <m:jc m:val="centerGroup"/>
                    </m:oMathParaPr>
                    <m:oMath xmlns:m="http://schemas.openxmlformats.org/officeDocument/2006/math">
                      <m:r>
                        <a:rPr lang="en-US" sz="1200" b="0" i="1" smtClean="0">
                          <a:latin typeface="Cambria Math" charset="0"/>
                        </a:rPr>
                        <m:t>𝑃</m:t>
                      </m:r>
                      <m:d>
                        <m:dPr>
                          <m:ctrlPr>
                            <a:rPr lang="en-US" sz="1200" b="0" i="1" smtClean="0">
                              <a:latin typeface="Cambria Math" panose="02040503050406030204" pitchFamily="18" charset="0"/>
                            </a:rPr>
                          </m:ctrlPr>
                        </m:dPr>
                        <m:e>
                          <m:r>
                            <a:rPr lang="en-US" sz="1200" b="0" i="1" smtClean="0">
                              <a:latin typeface="Cambria Math" charset="0"/>
                            </a:rPr>
                            <m:t>𝑘</m:t>
                          </m:r>
                        </m:e>
                      </m:d>
                      <m:r>
                        <a:rPr lang="en-US" sz="1200" b="0" i="1" smtClean="0">
                          <a:latin typeface="Cambria Math" charset="0"/>
                        </a:rPr>
                        <m:t>=0</m:t>
                      </m:r>
                    </m:oMath>
                  </m:oMathPara>
                </a14:m>
                <a:endParaRPr lang="en-US" sz="1200" i="1" dirty="0"/>
              </a:p>
              <a:p>
                <a:pPr marL="0" lvl="0" indent="0">
                  <a:spcAft>
                    <a:spcPts val="1600"/>
                  </a:spcAft>
                  <a:buNone/>
                </a:pPr>
                <a:r>
                  <a:rPr lang="en-US" sz="1200" i="1" dirty="0"/>
                  <a:t>The leakage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oMath>
                </a14:m>
                <a:r>
                  <a:rPr lang="en-US" sz="1200" i="1" dirty="0"/>
                  <a:t> based on the observation is</a:t>
                </a: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d>
                        <m:dPr>
                          <m:begChr m:val="|"/>
                          <m:endChr m:val="|"/>
                          <m:ctrlPr>
                            <a:rPr lang="en-US" sz="1200" b="0" i="1" smtClean="0">
                              <a:latin typeface="Cambria Math" panose="02040503050406030204" pitchFamily="18" charset="0"/>
                            </a:rPr>
                          </m:ctrlPr>
                        </m:dPr>
                        <m:e>
                          <m:r>
                            <a:rPr lang="en-US" sz="1200" b="0" i="1" smtClean="0">
                              <a:latin typeface="Cambria Math" charset="0"/>
                            </a:rPr>
                            <m:t>𝐾</m:t>
                          </m:r>
                        </m:e>
                      </m:d>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r>
                        <a:rPr lang="en-US" sz="1200" b="0" i="1" smtClean="0">
                          <a:latin typeface="Cambria Math" charset="0"/>
                        </a:rPr>
                        <m:t>|</m:t>
                      </m:r>
                      <m:sSup>
                        <m:sSupPr>
                          <m:ctrlPr>
                            <a:rPr lang="en-US" sz="1200" b="0" i="1" smtClean="0">
                              <a:latin typeface="Cambria Math" panose="02040503050406030204" pitchFamily="18" charset="0"/>
                            </a:rPr>
                          </m:ctrlPr>
                        </m:sSupPr>
                        <m:e>
                          <m:r>
                            <a:rPr lang="en-US" sz="1200" b="0" i="1" smtClean="0">
                              <a:latin typeface="Cambria Math" charset="0"/>
                            </a:rPr>
                            <m:t>𝐾</m:t>
                          </m:r>
                        </m:e>
                        <m:sup>
                          <m:r>
                            <a:rPr lang="en-US" sz="1200" b="0" i="1" smtClean="0">
                              <a:latin typeface="Cambria Math" charset="0"/>
                            </a:rPr>
                            <m:t>𝑜</m:t>
                          </m:r>
                        </m:sup>
                      </m:sSup>
                      <m:r>
                        <a:rPr lang="en-US" sz="1200" b="0" i="1" smtClean="0">
                          <a:latin typeface="Cambria Math" charset="0"/>
                        </a:rPr>
                        <m:t>|</m:t>
                      </m:r>
                    </m:oMath>
                  </m:oMathPara>
                </a14:m>
                <a:endParaRPr lang="en-US" sz="1200" i="1" dirty="0"/>
              </a:p>
              <a:p>
                <a:pPr marL="0" lvl="0" indent="0">
                  <a:spcAft>
                    <a:spcPts val="1600"/>
                  </a:spcAft>
                  <a:buNone/>
                </a:pPr>
                <a:r>
                  <a:rPr lang="en-US" sz="1200" i="1" dirty="0"/>
                  <a:t>where</a:t>
                </a:r>
                <a:endParaRPr lang="en-US" sz="1200" i="1" dirty="0">
                  <a:latin typeface="Cambria Math" charset="0"/>
                </a:endParaRP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𝐾</m:t>
                          </m:r>
                        </m:e>
                        <m:sub>
                          <m:r>
                            <a:rPr lang="en-US" sz="1200" b="0" i="1" smtClean="0">
                              <a:latin typeface="Cambria Math" charset="0"/>
                            </a:rPr>
                            <m:t>𝑜</m:t>
                          </m:r>
                        </m:sub>
                      </m:sSub>
                      <m:r>
                        <a:rPr lang="en-US" sz="1200" b="0" i="1" smtClean="0">
                          <a:latin typeface="Cambria Math" charset="0"/>
                        </a:rPr>
                        <m:t>=</m:t>
                      </m:r>
                      <m:d>
                        <m:dPr>
                          <m:begChr m:val="{"/>
                          <m:endChr m:val="|"/>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rPr>
                            <m:t> </m:t>
                          </m:r>
                        </m:e>
                      </m:d>
                      <m:r>
                        <a:rPr lang="en-US" sz="1200" b="0" i="1" smtClean="0">
                          <a:latin typeface="Cambria Math" charset="0"/>
                        </a:rPr>
                        <m:t> </m:t>
                      </m:r>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𝐾</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𝑎𝑛𝑑</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𝑃</m:t>
                      </m:r>
                      <m:d>
                        <m:dPr>
                          <m:ctrlPr>
                            <a:rPr lang="en-US" sz="1200" b="0" i="1" smtClean="0">
                              <a:latin typeface="Cambria Math" panose="02040503050406030204" pitchFamily="18" charset="0"/>
                              <a:ea typeface="Cambria Math" charset="0"/>
                              <a:cs typeface="Cambria Math" charset="0"/>
                            </a:rPr>
                          </m:ctrlPr>
                        </m:dPr>
                        <m:e>
                          <m:sSup>
                            <m:sSupPr>
                              <m:ctrlPr>
                                <a:rPr lang="en-US" sz="1200" b="0" i="1" smtClean="0">
                                  <a:latin typeface="Cambria Math" panose="02040503050406030204" pitchFamily="18" charset="0"/>
                                  <a:ea typeface="Cambria Math" charset="0"/>
                                  <a:cs typeface="Cambria Math" charset="0"/>
                                </a:rPr>
                              </m:ctrlPr>
                            </m:sSupPr>
                            <m:e>
                              <m:r>
                                <a:rPr lang="en-US" sz="1200" b="0" i="1" smtClean="0">
                                  <a:latin typeface="Cambria Math" charset="0"/>
                                  <a:ea typeface="Cambria Math" charset="0"/>
                                  <a:cs typeface="Cambria Math" charset="0"/>
                                </a:rPr>
                                <m:t>𝑘</m:t>
                              </m:r>
                            </m:e>
                            <m:sup>
                              <m:r>
                                <a:rPr lang="en-US" sz="1200" b="0" i="1" smtClean="0">
                                  <a:latin typeface="Cambria Math" charset="0"/>
                                  <a:ea typeface="Cambria Math" charset="0"/>
                                  <a:cs typeface="Cambria Math" charset="0"/>
                                </a:rPr>
                                <m:t>′</m:t>
                              </m:r>
                            </m:sup>
                          </m:sSup>
                        </m:e>
                      </m:d>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𝑜</m:t>
                      </m:r>
                      <m:r>
                        <a:rPr lang="en-US" sz="1200" b="0" i="1" smtClean="0">
                          <a:latin typeface="Cambria Math" charset="0"/>
                        </a:rPr>
                        <m:t>}</m:t>
                      </m:r>
                    </m:oMath>
                  </m:oMathPara>
                </a14:m>
                <a:endParaRPr lang="en-US" sz="1200" i="1" dirty="0"/>
              </a:p>
            </p:txBody>
          </p:sp>
        </mc:Choice>
        <mc:Fallback xmlns="">
          <p:sp>
            <p:nvSpPr>
              <p:cNvPr id="127" name="Google Shape;127;p23"/>
              <p:cNvSpPr txBox="1">
                <a:spLocks noGrp="1" noRot="1" noChangeAspect="1" noMove="1" noResize="1" noEditPoints="1" noAdjustHandles="1" noChangeArrowheads="1" noChangeShapeType="1" noTextEdit="1"/>
              </p:cNvSpPr>
              <p:nvPr>
                <p:ph type="body" idx="1"/>
              </p:nvPr>
            </p:nvSpPr>
            <p:spPr>
              <a:xfrm>
                <a:off x="311700" y="1152474"/>
                <a:ext cx="5108439" cy="2606725"/>
              </a:xfrm>
              <a:prstGeom prst="rect">
                <a:avLst/>
              </a:prstGeom>
              <a:blipFill rotWithShape="0">
                <a:blip r:embed="rId3"/>
                <a:stretch>
                  <a:fillRect/>
                </a:stretch>
              </a:blipFill>
            </p:spPr>
            <p:txBody>
              <a:bodyPr/>
              <a:lstStyle/>
              <a:p>
                <a:r>
                  <a:rPr lang="en-US">
                    <a:noFill/>
                  </a:rPr>
                  <a:t> </a:t>
                </a:r>
              </a:p>
            </p:txBody>
          </p:sp>
        </mc:Fallback>
      </mc:AlternateContent>
      <p:sp>
        <p:nvSpPr>
          <p:cNvPr id="7" name="Google Shape;156;p32"/>
          <p:cNvSpPr/>
          <p:nvPr/>
        </p:nvSpPr>
        <p:spPr>
          <a:xfrm>
            <a:off x="985351" y="4216975"/>
            <a:ext cx="3586649" cy="413026"/>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Clr>
                <a:schemeClr val="dk1"/>
              </a:buClr>
              <a:buSzPts val="1100"/>
            </a:pPr>
            <a:endParaRPr lang="en-US" sz="1000" dirty="0"/>
          </a:p>
          <a:p>
            <a:pPr>
              <a:lnSpc>
                <a:spcPct val="115000"/>
              </a:lnSpc>
              <a:buClr>
                <a:schemeClr val="dk1"/>
              </a:buClr>
              <a:buSzPts val="1100"/>
            </a:pPr>
            <a:endParaRPr lang="en-US" sz="1000" dirty="0"/>
          </a:p>
          <a:p>
            <a:pPr>
              <a:lnSpc>
                <a:spcPct val="115000"/>
              </a:lnSpc>
              <a:buClr>
                <a:schemeClr val="dk1"/>
              </a:buClr>
              <a:buSzPts val="1100"/>
            </a:pPr>
            <a:r>
              <a:rPr lang="en-US" sz="1000" dirty="0"/>
              <a:t>Basic idea: counting the number of observations that have the same memory-access pattern.</a:t>
            </a:r>
          </a:p>
          <a:p>
            <a:pPr marL="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highlight>
                <a:srgbClr val="FFFFFF"/>
              </a:highlight>
              <a:latin typeface="Arial"/>
              <a:ea typeface="Arial"/>
              <a:cs typeface="Arial"/>
              <a:sym typeface="Aria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18</a:t>
            </a:fld>
            <a:endParaRPr lang="uk-UA"/>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436" y="1017725"/>
            <a:ext cx="4250564" cy="173733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457199" y="2755059"/>
                <a:ext cx="3289609" cy="2677656"/>
              </a:xfrm>
              <a:prstGeom prst="rect">
                <a:avLst/>
              </a:prstGeom>
              <a:noFill/>
            </p:spPr>
            <p:txBody>
              <a:bodyPr wrap="square" rtlCol="0">
                <a:spAutoFit/>
              </a:bodyPr>
              <a:lstStyle/>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|K| = 8 |</a:t>
                </a:r>
                <a14:m>
                  <m:oMath xmlns:m="http://schemas.openxmlformats.org/officeDocument/2006/math">
                    <m:sSup>
                      <m:sSupPr>
                        <m:ctrlPr>
                          <a:rPr lang="en-US" i="1" smtClean="0">
                            <a:latin typeface="Cambria Math" panose="02040503050406030204" pitchFamily="18" charset="0"/>
                            <a:ea typeface="Comic Sans MS" charset="0"/>
                            <a:cs typeface="Comic Sans MS" charset="0"/>
                          </a:rPr>
                        </m:ctrlPr>
                      </m:sSupPr>
                      <m:e>
                        <m:r>
                          <a:rPr lang="en-US" b="0" i="1" smtClean="0">
                            <a:latin typeface="Cambria Math" charset="0"/>
                            <a:ea typeface="Comic Sans MS" charset="0"/>
                            <a:cs typeface="Comic Sans MS" charset="0"/>
                          </a:rPr>
                          <m:t>𝐾</m:t>
                        </m:r>
                      </m:e>
                      <m:sup>
                        <m:r>
                          <a:rPr lang="en-US" b="0" i="1" smtClean="0">
                            <a:latin typeface="Cambria Math" charset="0"/>
                            <a:ea typeface="Comic Sans MS" charset="0"/>
                            <a:cs typeface="Comic Sans MS" charset="0"/>
                          </a:rPr>
                          <m:t>𝑜</m:t>
                        </m:r>
                      </m:sup>
                    </m:sSup>
                    <m:r>
                      <a:rPr lang="en-US" b="0" i="1" smtClean="0">
                        <a:latin typeface="Cambria Math" charset="0"/>
                        <a:ea typeface="Comic Sans MS" charset="0"/>
                        <a:cs typeface="Comic Sans MS" charset="0"/>
                      </a:rPr>
                      <m:t>|</m:t>
                    </m:r>
                  </m:oMath>
                </a14:m>
                <a:r>
                  <a:rPr lang="en-US" dirty="0">
                    <a:latin typeface="Comic Sans MS" charset="0"/>
                    <a:ea typeface="Comic Sans MS" charset="0"/>
                    <a:cs typeface="Comic Sans MS" charset="0"/>
                  </a:rPr>
                  <a:t> = 4</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L = log8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log 4 = 1 bit</a:t>
                </a: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457199" y="2755059"/>
                <a:ext cx="3289609" cy="2677656"/>
              </a:xfrm>
              <a:prstGeom prst="rect">
                <a:avLst/>
              </a:prstGeom>
              <a:blipFill rotWithShape="0">
                <a:blip r:embed="rId5"/>
                <a:stretch>
                  <a:fillRect l="-556"/>
                </a:stretch>
              </a:blipFill>
            </p:spPr>
            <p:txBody>
              <a:bodyPr/>
              <a:lstStyle/>
              <a:p>
                <a:r>
                  <a:rPr lang="en-US">
                    <a:noFill/>
                  </a:rPr>
                  <a:t> </a:t>
                </a:r>
              </a:p>
            </p:txBody>
          </p:sp>
        </mc:Fallback>
      </mc:AlternateContent>
    </p:spTree>
    <p:extLst>
      <p:ext uri="{BB962C8B-B14F-4D97-AF65-F5344CB8AC3E}">
        <p14:creationId xmlns:p14="http://schemas.microsoft.com/office/powerpoint/2010/main" val="1727440707"/>
      </p:ext>
    </p:extLst>
  </p:cSld>
  <p:clrMapOvr>
    <a:masterClrMapping/>
  </p:clrMapOvr>
  <mc:AlternateContent xmlns:mc="http://schemas.openxmlformats.org/markup-compatibility/2006" xmlns:p14="http://schemas.microsoft.com/office/powerpoint/2010/main">
    <mc:Choice Requires="p14">
      <p:transition spd="slow" p14:dur="2000" advTm="133"/>
    </mc:Choice>
    <mc:Fallback xmlns="">
      <p:transition spd="slow" advTm="1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Information Leakage Definition</a:t>
            </a:r>
            <a:endParaRPr dirty="0">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127" name="Google Shape;127;p23"/>
              <p:cNvSpPr txBox="1">
                <a:spLocks noGrp="1"/>
              </p:cNvSpPr>
              <p:nvPr>
                <p:ph type="body" idx="1"/>
              </p:nvPr>
            </p:nvSpPr>
            <p:spPr>
              <a:xfrm>
                <a:off x="311700" y="1152474"/>
                <a:ext cx="5108439" cy="2606725"/>
              </a:xfrm>
              <a:prstGeom prst="rect">
                <a:avLst/>
              </a:prstGeom>
            </p:spPr>
            <p:txBody>
              <a:bodyPr spcFirstLastPara="1" wrap="square" lIns="91425" tIns="91425" rIns="91425" bIns="91425" anchor="t" anchorCtr="0">
                <a:noAutofit/>
              </a:bodyPr>
              <a:lstStyle/>
              <a:p>
                <a:pPr marL="0" lvl="0" indent="0">
                  <a:spcAft>
                    <a:spcPts val="1600"/>
                  </a:spcAft>
                  <a:buNone/>
                </a:pPr>
                <a:r>
                  <a:rPr lang="en-US" sz="1200" b="1" dirty="0"/>
                  <a:t>Definition</a:t>
                </a:r>
                <a:r>
                  <a:rPr lang="en-US" sz="1200" dirty="0"/>
                  <a:t>. </a:t>
                </a:r>
                <a:r>
                  <a:rPr lang="en-US" sz="1200" i="1" dirty="0"/>
                  <a:t>Given a program P with the input set K, an adversary has the observation o when the input k ∊ K. We denote it as</a:t>
                </a:r>
              </a:p>
              <a:p>
                <a:pPr marL="0" lvl="0" indent="0">
                  <a:spcAft>
                    <a:spcPts val="1600"/>
                  </a:spcAft>
                  <a:buNone/>
                </a:pPr>
                <a14:m>
                  <m:oMathPara xmlns:m="http://schemas.openxmlformats.org/officeDocument/2006/math">
                    <m:oMathParaPr>
                      <m:jc m:val="centerGroup"/>
                    </m:oMathParaPr>
                    <m:oMath xmlns:m="http://schemas.openxmlformats.org/officeDocument/2006/math">
                      <m:r>
                        <a:rPr lang="en-US" sz="1200" b="0" i="1" smtClean="0">
                          <a:latin typeface="Cambria Math" charset="0"/>
                        </a:rPr>
                        <m:t>𝑃</m:t>
                      </m:r>
                      <m:d>
                        <m:dPr>
                          <m:ctrlPr>
                            <a:rPr lang="en-US" sz="1200" b="0" i="1" smtClean="0">
                              <a:latin typeface="Cambria Math" panose="02040503050406030204" pitchFamily="18" charset="0"/>
                            </a:rPr>
                          </m:ctrlPr>
                        </m:dPr>
                        <m:e>
                          <m:r>
                            <a:rPr lang="en-US" sz="1200" b="0" i="1" smtClean="0">
                              <a:latin typeface="Cambria Math" charset="0"/>
                            </a:rPr>
                            <m:t>𝑘</m:t>
                          </m:r>
                        </m:e>
                      </m:d>
                      <m:r>
                        <a:rPr lang="en-US" sz="1200" b="0" i="1" smtClean="0">
                          <a:latin typeface="Cambria Math" charset="0"/>
                        </a:rPr>
                        <m:t>=0</m:t>
                      </m:r>
                    </m:oMath>
                  </m:oMathPara>
                </a14:m>
                <a:endParaRPr lang="en-US" sz="1200" i="1" dirty="0"/>
              </a:p>
              <a:p>
                <a:pPr marL="0" lvl="0" indent="0">
                  <a:spcAft>
                    <a:spcPts val="1600"/>
                  </a:spcAft>
                  <a:buNone/>
                </a:pPr>
                <a:r>
                  <a:rPr lang="en-US" sz="1200" i="1" dirty="0"/>
                  <a:t>The leakage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oMath>
                </a14:m>
                <a:r>
                  <a:rPr lang="en-US" sz="1200" i="1" dirty="0"/>
                  <a:t> based on the observation is</a:t>
                </a: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d>
                        <m:dPr>
                          <m:begChr m:val="|"/>
                          <m:endChr m:val="|"/>
                          <m:ctrlPr>
                            <a:rPr lang="en-US" sz="1200" b="0" i="1" smtClean="0">
                              <a:latin typeface="Cambria Math" panose="02040503050406030204" pitchFamily="18" charset="0"/>
                            </a:rPr>
                          </m:ctrlPr>
                        </m:dPr>
                        <m:e>
                          <m:r>
                            <a:rPr lang="en-US" sz="1200" b="0" i="1" smtClean="0">
                              <a:latin typeface="Cambria Math" charset="0"/>
                            </a:rPr>
                            <m:t>𝐾</m:t>
                          </m:r>
                        </m:e>
                      </m:d>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r>
                        <a:rPr lang="en-US" sz="1200" b="0" i="1" smtClean="0">
                          <a:latin typeface="Cambria Math" charset="0"/>
                        </a:rPr>
                        <m:t>|</m:t>
                      </m:r>
                      <m:sSup>
                        <m:sSupPr>
                          <m:ctrlPr>
                            <a:rPr lang="en-US" sz="1200" b="0" i="1" smtClean="0">
                              <a:latin typeface="Cambria Math" panose="02040503050406030204" pitchFamily="18" charset="0"/>
                            </a:rPr>
                          </m:ctrlPr>
                        </m:sSupPr>
                        <m:e>
                          <m:r>
                            <a:rPr lang="en-US" sz="1200" b="0" i="1" smtClean="0">
                              <a:latin typeface="Cambria Math" charset="0"/>
                            </a:rPr>
                            <m:t>𝐾</m:t>
                          </m:r>
                        </m:e>
                        <m:sup>
                          <m:r>
                            <a:rPr lang="en-US" sz="1200" b="0" i="1" smtClean="0">
                              <a:latin typeface="Cambria Math" charset="0"/>
                            </a:rPr>
                            <m:t>𝑜</m:t>
                          </m:r>
                        </m:sup>
                      </m:sSup>
                      <m:r>
                        <a:rPr lang="en-US" sz="1200" b="0" i="1" smtClean="0">
                          <a:latin typeface="Cambria Math" charset="0"/>
                        </a:rPr>
                        <m:t>|</m:t>
                      </m:r>
                    </m:oMath>
                  </m:oMathPara>
                </a14:m>
                <a:endParaRPr lang="en-US" sz="1200" i="1" dirty="0"/>
              </a:p>
              <a:p>
                <a:pPr marL="0" lvl="0" indent="0">
                  <a:spcAft>
                    <a:spcPts val="1600"/>
                  </a:spcAft>
                  <a:buNone/>
                </a:pPr>
                <a:r>
                  <a:rPr lang="en-US" sz="1200" i="1" dirty="0"/>
                  <a:t>where</a:t>
                </a:r>
                <a:endParaRPr lang="en-US" sz="1200" i="1" dirty="0">
                  <a:latin typeface="Cambria Math" charset="0"/>
                </a:endParaRP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𝐾</m:t>
                          </m:r>
                        </m:e>
                        <m:sub>
                          <m:r>
                            <a:rPr lang="en-US" sz="1200" b="0" i="1" smtClean="0">
                              <a:latin typeface="Cambria Math" charset="0"/>
                            </a:rPr>
                            <m:t>𝑜</m:t>
                          </m:r>
                        </m:sub>
                      </m:sSub>
                      <m:r>
                        <a:rPr lang="en-US" sz="1200" b="0" i="1" smtClean="0">
                          <a:latin typeface="Cambria Math" charset="0"/>
                        </a:rPr>
                        <m:t>=</m:t>
                      </m:r>
                      <m:d>
                        <m:dPr>
                          <m:begChr m:val="{"/>
                          <m:endChr m:val="|"/>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rPr>
                            <m:t> </m:t>
                          </m:r>
                        </m:e>
                      </m:d>
                      <m:r>
                        <a:rPr lang="en-US" sz="1200" b="0" i="1" smtClean="0">
                          <a:latin typeface="Cambria Math" charset="0"/>
                        </a:rPr>
                        <m:t> </m:t>
                      </m:r>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𝐾</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𝑎𝑛𝑑</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𝑃</m:t>
                      </m:r>
                      <m:d>
                        <m:dPr>
                          <m:ctrlPr>
                            <a:rPr lang="en-US" sz="1200" b="0" i="1" smtClean="0">
                              <a:latin typeface="Cambria Math" panose="02040503050406030204" pitchFamily="18" charset="0"/>
                              <a:ea typeface="Cambria Math" charset="0"/>
                              <a:cs typeface="Cambria Math" charset="0"/>
                            </a:rPr>
                          </m:ctrlPr>
                        </m:dPr>
                        <m:e>
                          <m:sSup>
                            <m:sSupPr>
                              <m:ctrlPr>
                                <a:rPr lang="en-US" sz="1200" b="0" i="1" smtClean="0">
                                  <a:latin typeface="Cambria Math" panose="02040503050406030204" pitchFamily="18" charset="0"/>
                                  <a:ea typeface="Cambria Math" charset="0"/>
                                  <a:cs typeface="Cambria Math" charset="0"/>
                                </a:rPr>
                              </m:ctrlPr>
                            </m:sSupPr>
                            <m:e>
                              <m:r>
                                <a:rPr lang="en-US" sz="1200" b="0" i="1" smtClean="0">
                                  <a:latin typeface="Cambria Math" charset="0"/>
                                  <a:ea typeface="Cambria Math" charset="0"/>
                                  <a:cs typeface="Cambria Math" charset="0"/>
                                </a:rPr>
                                <m:t>𝑘</m:t>
                              </m:r>
                            </m:e>
                            <m:sup>
                              <m:r>
                                <a:rPr lang="en-US" sz="1200" b="0" i="1" smtClean="0">
                                  <a:latin typeface="Cambria Math" charset="0"/>
                                  <a:ea typeface="Cambria Math" charset="0"/>
                                  <a:cs typeface="Cambria Math" charset="0"/>
                                </a:rPr>
                                <m:t>′</m:t>
                              </m:r>
                            </m:sup>
                          </m:sSup>
                        </m:e>
                      </m:d>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𝑜</m:t>
                      </m:r>
                      <m:r>
                        <a:rPr lang="en-US" sz="1200" b="0" i="1" smtClean="0">
                          <a:latin typeface="Cambria Math" charset="0"/>
                        </a:rPr>
                        <m:t>}</m:t>
                      </m:r>
                    </m:oMath>
                  </m:oMathPara>
                </a14:m>
                <a:endParaRPr lang="en-US" sz="1200" i="1" dirty="0"/>
              </a:p>
            </p:txBody>
          </p:sp>
        </mc:Choice>
        <mc:Fallback xmlns="">
          <p:sp>
            <p:nvSpPr>
              <p:cNvPr id="127" name="Google Shape;127;p23"/>
              <p:cNvSpPr txBox="1">
                <a:spLocks noGrp="1" noRot="1" noChangeAspect="1" noMove="1" noResize="1" noEditPoints="1" noAdjustHandles="1" noChangeArrowheads="1" noChangeShapeType="1" noTextEdit="1"/>
              </p:cNvSpPr>
              <p:nvPr>
                <p:ph type="body" idx="1"/>
              </p:nvPr>
            </p:nvSpPr>
            <p:spPr>
              <a:xfrm>
                <a:off x="311700" y="1152474"/>
                <a:ext cx="5108439" cy="2606725"/>
              </a:xfrm>
              <a:prstGeom prst="rect">
                <a:avLst/>
              </a:prstGeom>
              <a:blipFill rotWithShape="0">
                <a:blip r:embed="rId5"/>
                <a:stretch>
                  <a:fillRect r="-477"/>
                </a:stretch>
              </a:blipFill>
            </p:spPr>
            <p:txBody>
              <a:bodyPr/>
              <a:lstStyle/>
              <a:p>
                <a:r>
                  <a:rPr lang="en-US">
                    <a:noFill/>
                  </a:rPr>
                  <a:t> </a:t>
                </a:r>
              </a:p>
            </p:txBody>
          </p:sp>
        </mc:Fallback>
      </mc:AlternateContent>
      <p:sp>
        <p:nvSpPr>
          <p:cNvPr id="4" name="Google Shape;156;p32"/>
          <p:cNvSpPr/>
          <p:nvPr/>
        </p:nvSpPr>
        <p:spPr>
          <a:xfrm>
            <a:off x="5515387" y="1544299"/>
            <a:ext cx="2671800" cy="221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ltLang="zh-CN" sz="900" i="1" dirty="0">
                <a:solidFill>
                  <a:schemeClr val="dk1"/>
                </a:solidFill>
                <a:highlight>
                  <a:srgbClr val="FFFFFF"/>
                </a:highlight>
                <a:latin typeface="Consolas"/>
                <a:ea typeface="Consolas"/>
                <a:cs typeface="Consolas"/>
                <a:sym typeface="Consolas"/>
              </a:rPr>
              <a:t>//</a:t>
            </a:r>
            <a:r>
              <a:rPr lang="zh-CN" altLang="en-US" sz="900" i="1">
                <a:solidFill>
                  <a:schemeClr val="dk1"/>
                </a:solidFill>
                <a:highlight>
                  <a:srgbClr val="FFFFFF"/>
                </a:highlight>
                <a:latin typeface="Consolas"/>
                <a:ea typeface="Consolas"/>
                <a:cs typeface="Consolas"/>
                <a:sym typeface="Consolas"/>
              </a:rPr>
              <a:t> </a:t>
            </a:r>
            <a:r>
              <a:rPr lang="en-US" altLang="zh-CN" sz="900" i="1" dirty="0">
                <a:solidFill>
                  <a:schemeClr val="dk1"/>
                </a:solidFill>
                <a:highlight>
                  <a:srgbClr val="FFFFFF"/>
                </a:highlight>
                <a:latin typeface="Consolas"/>
                <a:ea typeface="Consolas"/>
                <a:cs typeface="Consolas"/>
                <a:sym typeface="Consolas"/>
              </a:rPr>
              <a:t>Dummy password checker</a:t>
            </a:r>
            <a:endParaRPr lang="en-US" sz="900" i="1" dirty="0">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900" b="1" dirty="0">
                <a:solidFill>
                  <a:srgbClr val="000080"/>
                </a:solidFill>
                <a:highlight>
                  <a:srgbClr val="FFFFFF"/>
                </a:highlight>
                <a:latin typeface="Consolas"/>
                <a:ea typeface="Consolas"/>
                <a:cs typeface="Consolas"/>
                <a:sym typeface="Consolas"/>
              </a:rPr>
              <a:t>unsigned</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char</a:t>
            </a:r>
            <a:r>
              <a:rPr lang="en" sz="900" dirty="0">
                <a:solidFill>
                  <a:schemeClr val="dk1"/>
                </a:solidFill>
                <a:highlight>
                  <a:srgbClr val="FFFFFF"/>
                </a:highlight>
                <a:latin typeface="Consolas"/>
                <a:ea typeface="Consolas"/>
                <a:cs typeface="Consolas"/>
                <a:sym typeface="Consolas"/>
              </a:rPr>
              <a:t> key = input();</a:t>
            </a:r>
            <a:br>
              <a:rPr lang="en" sz="900" dirty="0">
                <a:solidFill>
                  <a:schemeClr val="dk1"/>
                </a:solidFill>
                <a:highlight>
                  <a:srgbClr val="FFFFFF"/>
                </a:highlight>
                <a:latin typeface="Consolas"/>
                <a:ea typeface="Consolas"/>
                <a:cs typeface="Consolas"/>
                <a:sym typeface="Consolas"/>
              </a:rPr>
            </a:br>
            <a:r>
              <a:rPr lang="en" sz="900" i="1" dirty="0">
                <a:solidFill>
                  <a:schemeClr val="dk1"/>
                </a:solidFill>
                <a:highlight>
                  <a:srgbClr val="FFFFFF"/>
                </a:highlight>
                <a:latin typeface="Consolas"/>
                <a:ea typeface="Consolas"/>
                <a:cs typeface="Consolas"/>
                <a:sym typeface="Consolas"/>
              </a:rPr>
              <a:t>// key = [0 ... 255]</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(key =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A(); </a:t>
            </a:r>
            <a:r>
              <a:rPr lang="en" sz="900" i="1" dirty="0">
                <a:solidFill>
                  <a:schemeClr val="dk1"/>
                </a:solidFill>
                <a:highlight>
                  <a:srgbClr val="FFFFFF"/>
                </a:highlight>
                <a:latin typeface="Consolas"/>
                <a:ea typeface="Consolas"/>
                <a:cs typeface="Consolas"/>
                <a:sym typeface="Consolas"/>
              </a:rPr>
              <a:t>// branch 1</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64</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B(); </a:t>
            </a:r>
            <a:r>
              <a:rPr lang="en" sz="900" i="1" dirty="0">
                <a:solidFill>
                  <a:schemeClr val="dk1"/>
                </a:solidFill>
                <a:highlight>
                  <a:srgbClr val="FFFFFF"/>
                </a:highlight>
                <a:latin typeface="Consolas"/>
                <a:ea typeface="Consolas"/>
                <a:cs typeface="Consolas"/>
                <a:sym typeface="Consolas"/>
              </a:rPr>
              <a:t>// branch 2</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C(); </a:t>
            </a:r>
            <a:r>
              <a:rPr lang="en" sz="900" i="1" dirty="0">
                <a:solidFill>
                  <a:schemeClr val="dk1"/>
                </a:solidFill>
                <a:highlight>
                  <a:srgbClr val="FFFFFF"/>
                </a:highlight>
                <a:latin typeface="Consolas"/>
                <a:ea typeface="Consolas"/>
                <a:cs typeface="Consolas"/>
                <a:sym typeface="Consolas"/>
              </a:rPr>
              <a:t>// branch 3</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D(); </a:t>
            </a:r>
            <a:r>
              <a:rPr lang="en" sz="900" i="1" dirty="0">
                <a:solidFill>
                  <a:schemeClr val="dk1"/>
                </a:solidFill>
                <a:highlight>
                  <a:srgbClr val="FFFFFF"/>
                </a:highlight>
                <a:latin typeface="Consolas"/>
                <a:ea typeface="Consolas"/>
                <a:cs typeface="Consolas"/>
                <a:sym typeface="Consolas"/>
              </a:rPr>
              <a:t>// branch 4</a:t>
            </a:r>
            <a:endParaRPr sz="1800" b="0" i="0" u="none" strike="noStrike" cap="none">
              <a:solidFill>
                <a:schemeClr val="dk1"/>
              </a:solidFill>
              <a:highlight>
                <a:srgbClr val="FFFFFF"/>
              </a:highlight>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p:cNvSpPr txBox="1"/>
              <p:nvPr/>
            </p:nvSpPr>
            <p:spPr>
              <a:xfrm>
                <a:off x="5420139" y="3838713"/>
                <a:ext cx="3268870" cy="1169551"/>
              </a:xfrm>
              <a:prstGeom prst="rect">
                <a:avLst/>
              </a:prstGeom>
              <a:noFill/>
            </p:spPr>
            <p:txBody>
              <a:bodyPr wrap="square" rtlCol="0">
                <a:spAutoFit/>
              </a:bodyPr>
              <a:lstStyle/>
              <a:p>
                <a:r>
                  <a:rPr lang="en-US" dirty="0"/>
                  <a:t>Example:</a:t>
                </a:r>
              </a:p>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charset="0"/>
                          </a:rPr>
                          <m:t>𝐾</m:t>
                        </m:r>
                      </m:e>
                    </m:d>
                    <m:r>
                      <a:rPr lang="en-US" b="0" i="1" smtClean="0">
                        <a:latin typeface="Cambria Math" charset="0"/>
                      </a:rPr>
                      <m:t>=256</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𝐾</m:t>
                            </m:r>
                          </m:e>
                          <m:sub>
                            <m:r>
                              <a:rPr lang="en-US" b="0" i="1" smtClean="0">
                                <a:latin typeface="Cambria Math" charset="0"/>
                              </a:rPr>
                              <m:t>1</m:t>
                            </m:r>
                          </m:sub>
                        </m:sSub>
                      </m:e>
                    </m:d>
                    <m:r>
                      <a:rPr lang="en-US" b="0" i="1" smtClean="0">
                        <a:latin typeface="Cambria Math" charset="0"/>
                      </a:rPr>
                      <m:t>=1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𝐾</m:t>
                            </m:r>
                          </m:e>
                          <m:sub>
                            <m:r>
                              <a:rPr lang="en-US" b="0" i="1" smtClean="0">
                                <a:latin typeface="Cambria Math" charset="0"/>
                              </a:rPr>
                              <m:t>2</m:t>
                            </m:r>
                          </m:sub>
                        </m:sSub>
                      </m:e>
                    </m:d>
                    <m:r>
                      <a:rPr lang="en-US" b="0" i="1" smtClean="0">
                        <a:latin typeface="Cambria Math" charset="0"/>
                      </a:rPr>
                      <m:t>=64</m:t>
                    </m:r>
                  </m:oMath>
                </a14:m>
                <a:endParaRPr lang="en-US" b="0"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𝑘𝑜</m:t>
                          </m:r>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r>
                        <a:rPr lang="en-US" b="0" i="1" smtClean="0">
                          <a:latin typeface="Cambria Math" charset="0"/>
                        </a:rPr>
                        <m:t>256 − </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r>
                        <a:rPr lang="en-US" b="0" i="1" smtClean="0">
                          <a:latin typeface="Cambria Math" charset="0"/>
                        </a:rPr>
                        <m:t> 1 =8 </m:t>
                      </m:r>
                      <m:r>
                        <a:rPr lang="en-US" b="0" i="1" smtClean="0">
                          <a:latin typeface="Cambria Math" charset="0"/>
                        </a:rPr>
                        <m:t>𝑏𝑖𝑡𝑠</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𝐿</m:t>
                          </m:r>
                        </m:e>
                        <m:sub>
                          <m:r>
                            <a:rPr lang="en-US" i="1">
                              <a:latin typeface="Cambria Math" charset="0"/>
                            </a:rPr>
                            <m:t>𝑘𝑜</m:t>
                          </m:r>
                          <m:r>
                            <a:rPr lang="en-US" b="0" i="1" smtClean="0">
                              <a:latin typeface="Cambria Math" charset="0"/>
                            </a:rPr>
                            <m:t>2</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𝑙𝑜𝑔</m:t>
                          </m:r>
                        </m:e>
                        <m:sub>
                          <m:r>
                            <a:rPr lang="en-US" i="1">
                              <a:latin typeface="Cambria Math" charset="0"/>
                            </a:rPr>
                            <m:t>2</m:t>
                          </m:r>
                        </m:sub>
                      </m:sSub>
                      <m:r>
                        <a:rPr lang="en-US" i="1">
                          <a:latin typeface="Cambria Math" charset="0"/>
                        </a:rPr>
                        <m:t>256 − </m:t>
                      </m:r>
                      <m:sSub>
                        <m:sSubPr>
                          <m:ctrlPr>
                            <a:rPr lang="en-US" i="1">
                              <a:latin typeface="Cambria Math" panose="02040503050406030204" pitchFamily="18" charset="0"/>
                            </a:rPr>
                          </m:ctrlPr>
                        </m:sSubPr>
                        <m:e>
                          <m:r>
                            <a:rPr lang="en-US" i="1">
                              <a:latin typeface="Cambria Math" charset="0"/>
                            </a:rPr>
                            <m:t>𝑙𝑜𝑔</m:t>
                          </m:r>
                        </m:e>
                        <m:sub>
                          <m:r>
                            <a:rPr lang="en-US" i="1">
                              <a:latin typeface="Cambria Math" charset="0"/>
                            </a:rPr>
                            <m:t>2</m:t>
                          </m:r>
                        </m:sub>
                      </m:sSub>
                      <m:r>
                        <a:rPr lang="en-US" i="1">
                          <a:latin typeface="Cambria Math" charset="0"/>
                        </a:rPr>
                        <m:t> </m:t>
                      </m:r>
                      <m:r>
                        <a:rPr lang="en-US" b="0" i="1" smtClean="0">
                          <a:latin typeface="Cambria Math" charset="0"/>
                        </a:rPr>
                        <m:t>64</m:t>
                      </m:r>
                      <m:r>
                        <a:rPr lang="en-US" i="1">
                          <a:latin typeface="Cambria Math" charset="0"/>
                        </a:rPr>
                        <m:t> =</m:t>
                      </m:r>
                      <m:r>
                        <a:rPr lang="en-US" b="0" i="1" smtClean="0">
                          <a:latin typeface="Cambria Math" charset="0"/>
                        </a:rPr>
                        <m:t>2</m:t>
                      </m:r>
                      <m:r>
                        <a:rPr lang="en-US" i="1">
                          <a:latin typeface="Cambria Math" charset="0"/>
                        </a:rPr>
                        <m:t> </m:t>
                      </m:r>
                      <m:r>
                        <a:rPr lang="en-US" i="1">
                          <a:latin typeface="Cambria Math" charset="0"/>
                        </a:rPr>
                        <m:t>𝑏𝑖𝑡𝑠</m:t>
                      </m:r>
                    </m:oMath>
                  </m:oMathPara>
                </a14:m>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20139" y="3838713"/>
                <a:ext cx="3268870" cy="1169551"/>
              </a:xfrm>
              <a:prstGeom prst="rect">
                <a:avLst/>
              </a:prstGeom>
              <a:blipFill rotWithShape="0">
                <a:blip r:embed="rId6"/>
                <a:stretch>
                  <a:fillRect l="-560" t="-3646" b="-9375"/>
                </a:stretch>
              </a:blipFill>
            </p:spPr>
            <p:txBody>
              <a:bodyPr/>
              <a:lstStyle/>
              <a:p>
                <a:r>
                  <a:rPr lang="en-US">
                    <a:noFill/>
                  </a:rPr>
                  <a:t> </a:t>
                </a:r>
              </a:p>
            </p:txBody>
          </p:sp>
        </mc:Fallback>
      </mc:AlternateContent>
      <p:sp>
        <p:nvSpPr>
          <p:cNvPr id="7" name="Google Shape;156;p32"/>
          <p:cNvSpPr/>
          <p:nvPr/>
        </p:nvSpPr>
        <p:spPr>
          <a:xfrm>
            <a:off x="985351" y="4216975"/>
            <a:ext cx="3586649" cy="413026"/>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Clr>
                <a:schemeClr val="dk1"/>
              </a:buClr>
              <a:buSzPts val="1100"/>
            </a:pPr>
            <a:endParaRPr lang="en-US" sz="1000" dirty="0"/>
          </a:p>
          <a:p>
            <a:pPr>
              <a:lnSpc>
                <a:spcPct val="115000"/>
              </a:lnSpc>
              <a:buClr>
                <a:schemeClr val="dk1"/>
              </a:buClr>
              <a:buSzPts val="1100"/>
            </a:pPr>
            <a:endParaRPr lang="en-US" sz="1000" dirty="0"/>
          </a:p>
          <a:p>
            <a:pPr>
              <a:lnSpc>
                <a:spcPct val="115000"/>
              </a:lnSpc>
              <a:buClr>
                <a:schemeClr val="dk1"/>
              </a:buClr>
              <a:buSzPts val="1100"/>
            </a:pPr>
            <a:r>
              <a:rPr lang="en-US" sz="1000" dirty="0"/>
              <a:t>Basic idea: counting the number of observations that have the same memory-access pattern.</a:t>
            </a:r>
          </a:p>
          <a:p>
            <a:pPr marL="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highlight>
                <a:srgbClr val="FFFFFF"/>
              </a:highlight>
              <a:latin typeface="Arial"/>
              <a:ea typeface="Arial"/>
              <a:cs typeface="Arial"/>
              <a:sym typeface="Aria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19</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33"/>
    </mc:Choice>
    <mc:Fallback xmlns="">
      <p:transition spd="slow" advTm="1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a:ea typeface="Comic Sans MS"/>
                <a:cs typeface="Comic Sans MS"/>
                <a:sym typeface="Comic Sans MS"/>
              </a:rPr>
              <a:t>What is a s</a:t>
            </a:r>
            <a:r>
              <a:rPr lang="en" dirty="0">
                <a:latin typeface="Comic Sans MS"/>
                <a:ea typeface="Comic Sans MS"/>
                <a:cs typeface="Comic Sans MS"/>
                <a:sym typeface="Comic Sans MS"/>
              </a:rPr>
              <a:t>ide-channel attack</a:t>
            </a:r>
            <a:r>
              <a:rPr lang="en-US" dirty="0">
                <a:latin typeface="Comic Sans MS"/>
                <a:ea typeface="Comic Sans MS"/>
                <a:cs typeface="Comic Sans MS"/>
                <a:sym typeface="Comic Sans MS"/>
              </a:rPr>
              <a:t> ?</a:t>
            </a:r>
            <a:endParaRPr dirty="0">
              <a:latin typeface="Comic Sans MS"/>
              <a:ea typeface="Comic Sans MS"/>
              <a:cs typeface="Comic Sans MS"/>
              <a:sym typeface="Comic Sans MS"/>
            </a:endParaRPr>
          </a:p>
        </p:txBody>
      </p:sp>
      <p:sp>
        <p:nvSpPr>
          <p:cNvPr id="175" name="Google Shape;175;p33"/>
          <p:cNvSpPr txBox="1">
            <a:spLocks noGrp="1"/>
          </p:cNvSpPr>
          <p:nvPr>
            <p:ph type="body" idx="1"/>
          </p:nvPr>
        </p:nvSpPr>
        <p:spPr>
          <a:xfrm>
            <a:off x="311700" y="1152475"/>
            <a:ext cx="8520600" cy="828725"/>
          </a:xfrm>
          <a:prstGeom prst="rect">
            <a:avLst/>
          </a:prstGeom>
        </p:spPr>
        <p:txBody>
          <a:bodyPr spcFirstLastPara="1" wrap="square" lIns="91425" tIns="91425" rIns="91425" bIns="91425" anchor="t" anchorCtr="0">
            <a:noAutofit/>
          </a:bodyPr>
          <a:lstStyle/>
          <a:p>
            <a:pPr marL="0" lvl="0" indent="0" defTabSz="914400">
              <a:lnSpc>
                <a:spcPct val="100000"/>
              </a:lnSpc>
              <a:buClr>
                <a:srgbClr val="000000"/>
              </a:buClr>
              <a:buSzPts val="1100"/>
              <a:buNone/>
              <a:defRPr/>
            </a:pPr>
            <a:r>
              <a:rPr lang="en-US" sz="1800" dirty="0">
                <a:solidFill>
                  <a:srgbClr val="000000"/>
                </a:solidFill>
                <a:latin typeface="Comic Sans MS" charset="0"/>
                <a:ea typeface="Comic Sans MS" charset="0"/>
                <a:cs typeface="Comic Sans MS" charset="0"/>
                <a:sym typeface="Arial"/>
              </a:rPr>
              <a:t>Wikipedia: A side-channel attack is any attack that allows attackers to infer some sensitive information based on non-functional characteristics. </a:t>
            </a:r>
          </a:p>
        </p:txBody>
      </p:sp>
      <p:pic>
        <p:nvPicPr>
          <p:cNvPr id="176" name="Google Shape;176;p33"/>
          <p:cNvPicPr preferRelativeResize="0"/>
          <p:nvPr/>
        </p:nvPicPr>
        <p:blipFill>
          <a:blip r:embed="rId3">
            <a:alphaModFix/>
          </a:blip>
          <a:stretch>
            <a:fillRect/>
          </a:stretch>
        </p:blipFill>
        <p:spPr>
          <a:xfrm>
            <a:off x="642315" y="2489200"/>
            <a:ext cx="2080565" cy="2174017"/>
          </a:xfrm>
          <a:prstGeom prst="rect">
            <a:avLst/>
          </a:prstGeom>
          <a:noFill/>
          <a:ln>
            <a:noFill/>
          </a:ln>
        </p:spPr>
      </p:pic>
      <p:pic>
        <p:nvPicPr>
          <p:cNvPr id="177" name="Google Shape;177;p33"/>
          <p:cNvPicPr preferRelativeResize="0"/>
          <p:nvPr/>
        </p:nvPicPr>
        <p:blipFill>
          <a:blip r:embed="rId4">
            <a:alphaModFix/>
          </a:blip>
          <a:stretch>
            <a:fillRect/>
          </a:stretch>
        </p:blipFill>
        <p:spPr>
          <a:xfrm>
            <a:off x="6270000" y="2593702"/>
            <a:ext cx="1878320" cy="206951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a:t>
            </a:fld>
            <a:endParaRPr lang="uk-UA"/>
          </a:p>
        </p:txBody>
      </p:sp>
      <p:sp>
        <p:nvSpPr>
          <p:cNvPr id="3" name="TextBox 2"/>
          <p:cNvSpPr txBox="1"/>
          <p:nvPr/>
        </p:nvSpPr>
        <p:spPr>
          <a:xfrm>
            <a:off x="731520" y="4815840"/>
            <a:ext cx="2082800" cy="523220"/>
          </a:xfrm>
          <a:prstGeom prst="rect">
            <a:avLst/>
          </a:prstGeom>
          <a:noFill/>
        </p:spPr>
        <p:txBody>
          <a:bodyPr wrap="square" rtlCol="0">
            <a:spAutoFit/>
          </a:bodyPr>
          <a:lstStyle/>
          <a:p>
            <a:r>
              <a:rPr lang="en-US" dirty="0"/>
              <a:t>A naïve Ph.D. student</a:t>
            </a:r>
            <a:endParaRPr lang="en-US" b="1" dirty="0"/>
          </a:p>
          <a:p>
            <a:endParaRPr lang="en-US" dirty="0"/>
          </a:p>
        </p:txBody>
      </p:sp>
      <p:sp>
        <p:nvSpPr>
          <p:cNvPr id="8" name="TextBox 7"/>
          <p:cNvSpPr txBox="1"/>
          <p:nvPr/>
        </p:nvSpPr>
        <p:spPr>
          <a:xfrm>
            <a:off x="6136148" y="4815840"/>
            <a:ext cx="2336310" cy="523220"/>
          </a:xfrm>
          <a:prstGeom prst="rect">
            <a:avLst/>
          </a:prstGeom>
          <a:noFill/>
        </p:spPr>
        <p:txBody>
          <a:bodyPr wrap="square" rtlCol="0">
            <a:spAutoFit/>
          </a:bodyPr>
          <a:lstStyle/>
          <a:p>
            <a:r>
              <a:rPr lang="en-US" dirty="0"/>
              <a:t>A prestigious professor</a:t>
            </a:r>
            <a:endParaRPr lang="en-US" b="1" dirty="0"/>
          </a:p>
          <a:p>
            <a:endParaRPr lang="en-US" dirty="0"/>
          </a:p>
        </p:txBody>
      </p:sp>
    </p:spTree>
    <p:extLst>
      <p:ext uri="{BB962C8B-B14F-4D97-AF65-F5344CB8AC3E}">
        <p14:creationId xmlns:p14="http://schemas.microsoft.com/office/powerpoint/2010/main" val="61554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Overview</a:t>
            </a:r>
            <a:endParaRPr>
              <a:latin typeface="Comic Sans MS" charset="0"/>
              <a:ea typeface="Comic Sans MS" charset="0"/>
              <a:cs typeface="Comic Sans MS" charset="0"/>
            </a:endParaRPr>
          </a:p>
        </p:txBody>
      </p:sp>
      <p:sp>
        <p:nvSpPr>
          <p:cNvPr id="86" name="Google Shape;86;p17"/>
          <p:cNvSpPr/>
          <p:nvPr/>
        </p:nvSpPr>
        <p:spPr>
          <a:xfrm>
            <a:off x="3177991" y="1017725"/>
            <a:ext cx="2241032" cy="137334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dirty="0">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900" dirty="0">
                <a:highlight>
                  <a:srgbClr val="FFFFFF"/>
                </a:highlight>
                <a:latin typeface="Consolas"/>
                <a:ea typeface="Consolas"/>
                <a:cs typeface="Consolas"/>
                <a:sym typeface="Consolas"/>
              </a:rPr>
              <a:t>8048d60 </a:t>
            </a:r>
            <a:r>
              <a:rPr lang="en" sz="900" b="1" dirty="0">
                <a:solidFill>
                  <a:srgbClr val="000080"/>
                </a:solidFill>
                <a:highlight>
                  <a:srgbClr val="FFFFFF"/>
                </a:highlight>
                <a:latin typeface="Consolas"/>
                <a:ea typeface="Consolas"/>
                <a:cs typeface="Consolas"/>
                <a:sym typeface="Consolas"/>
              </a:rPr>
              <a:t>push</a:t>
            </a:r>
            <a:r>
              <a:rPr lang="en" sz="900" dirty="0">
                <a:highlight>
                  <a:srgbClr val="FFFFFF"/>
                </a:highlight>
                <a:latin typeface="Consolas"/>
                <a:ea typeface="Consolas"/>
                <a:cs typeface="Consolas"/>
                <a:sym typeface="Consolas"/>
              </a:rPr>
              <a:t> ebp</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8048d61 </a:t>
            </a:r>
            <a:r>
              <a:rPr lang="en" sz="900" b="1" dirty="0">
                <a:solidFill>
                  <a:srgbClr val="000080"/>
                </a:solidFill>
                <a:highlight>
                  <a:srgbClr val="FFFFFF"/>
                </a:highlight>
                <a:latin typeface="Consolas"/>
                <a:ea typeface="Consolas"/>
                <a:cs typeface="Consolas"/>
                <a:sym typeface="Consolas"/>
              </a:rPr>
              <a:t>mov</a:t>
            </a:r>
            <a:r>
              <a:rPr lang="en" sz="900" dirty="0">
                <a:highlight>
                  <a:srgbClr val="FFFFFF"/>
                </a:highlight>
                <a:latin typeface="Consolas"/>
                <a:ea typeface="Consolas"/>
                <a:cs typeface="Consolas"/>
                <a:sym typeface="Consolas"/>
              </a:rPr>
              <a:t> ebp, esp</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8048d63 </a:t>
            </a:r>
            <a:r>
              <a:rPr lang="en" sz="900" b="1" dirty="0">
                <a:solidFill>
                  <a:srgbClr val="000080"/>
                </a:solidFill>
                <a:highlight>
                  <a:srgbClr val="FFFFFF"/>
                </a:highlight>
                <a:latin typeface="Consolas"/>
                <a:ea typeface="Consolas"/>
                <a:cs typeface="Consolas"/>
                <a:sym typeface="Consolas"/>
              </a:rPr>
              <a:t>push</a:t>
            </a:r>
            <a:r>
              <a:rPr lang="en" sz="900" dirty="0">
                <a:highlight>
                  <a:srgbClr val="FFFFFF"/>
                </a:highlight>
                <a:latin typeface="Consolas"/>
                <a:ea typeface="Consolas"/>
                <a:cs typeface="Consolas"/>
                <a:sym typeface="Consolas"/>
              </a:rPr>
              <a:t> ebx</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8048d64 </a:t>
            </a:r>
            <a:r>
              <a:rPr lang="en" sz="900" b="1" dirty="0">
                <a:solidFill>
                  <a:srgbClr val="000080"/>
                </a:solidFill>
                <a:highlight>
                  <a:srgbClr val="FFFFFF"/>
                </a:highlight>
                <a:latin typeface="Consolas"/>
                <a:ea typeface="Consolas"/>
                <a:cs typeface="Consolas"/>
                <a:sym typeface="Consolas"/>
              </a:rPr>
              <a:t>sub</a:t>
            </a:r>
            <a:r>
              <a:rPr lang="en" sz="900" dirty="0">
                <a:highlight>
                  <a:srgbClr val="FFFFFF"/>
                </a:highlight>
                <a:latin typeface="Consolas"/>
                <a:ea typeface="Consolas"/>
                <a:cs typeface="Consolas"/>
                <a:sym typeface="Consolas"/>
              </a:rPr>
              <a:t> esp, </a:t>
            </a:r>
            <a:r>
              <a:rPr lang="en" sz="900" dirty="0">
                <a:solidFill>
                  <a:srgbClr val="0000FF"/>
                </a:solidFill>
                <a:highlight>
                  <a:srgbClr val="FFFFFF"/>
                </a:highlight>
                <a:latin typeface="Consolas"/>
                <a:ea typeface="Consolas"/>
                <a:cs typeface="Consolas"/>
                <a:sym typeface="Consolas"/>
              </a:rPr>
              <a:t>0x14</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8048d67 </a:t>
            </a:r>
            <a:r>
              <a:rPr lang="en" sz="900" b="1" dirty="0">
                <a:solidFill>
                  <a:srgbClr val="000080"/>
                </a:solidFill>
                <a:highlight>
                  <a:srgbClr val="FFFFFF"/>
                </a:highlight>
                <a:latin typeface="Consolas"/>
                <a:ea typeface="Consolas"/>
                <a:cs typeface="Consolas"/>
                <a:sym typeface="Consolas"/>
              </a:rPr>
              <a:t>mov</a:t>
            </a:r>
            <a:r>
              <a:rPr lang="en" sz="900" dirty="0">
                <a:highlight>
                  <a:srgbClr val="FFFFFF"/>
                </a:highlight>
                <a:latin typeface="Consolas"/>
                <a:ea typeface="Consolas"/>
                <a:cs typeface="Consolas"/>
                <a:sym typeface="Consolas"/>
              </a:rPr>
              <a:t> eax, dword ptr [ebx]</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8048d6c </a:t>
            </a:r>
            <a:r>
              <a:rPr lang="en" sz="900" b="1" dirty="0">
                <a:solidFill>
                  <a:srgbClr val="000080"/>
                </a:solidFill>
                <a:highlight>
                  <a:srgbClr val="FFFFFF"/>
                </a:highlight>
                <a:latin typeface="Consolas"/>
                <a:ea typeface="Consolas"/>
                <a:cs typeface="Consolas"/>
                <a:sym typeface="Consolas"/>
              </a:rPr>
              <a:t>test</a:t>
            </a:r>
            <a:r>
              <a:rPr lang="en" sz="900" dirty="0">
                <a:highlight>
                  <a:srgbClr val="FFFFFF"/>
                </a:highlight>
                <a:latin typeface="Consolas"/>
                <a:ea typeface="Consolas"/>
                <a:cs typeface="Consolas"/>
                <a:sym typeface="Consolas"/>
              </a:rPr>
              <a:t> eax, eax</a:t>
            </a:r>
            <a:endParaRPr sz="900" dirty="0">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900" dirty="0">
                <a:highlight>
                  <a:srgbClr val="FFFFFF"/>
                </a:highlight>
                <a:latin typeface="Consolas"/>
                <a:ea typeface="Consolas"/>
                <a:cs typeface="Consolas"/>
                <a:sym typeface="Consolas"/>
              </a:rPr>
              <a:t>...</a:t>
            </a:r>
            <a:endParaRPr sz="900" dirty="0">
              <a:highlight>
                <a:srgbClr val="FFFFFF"/>
              </a:highlight>
              <a:latin typeface="Consolas"/>
              <a:ea typeface="Consolas"/>
              <a:cs typeface="Consolas"/>
              <a:sym typeface="Consolas"/>
            </a:endParaRPr>
          </a:p>
          <a:p>
            <a:pPr marL="0" lvl="0" indent="0" algn="l" rtl="0">
              <a:spcBef>
                <a:spcPts val="0"/>
              </a:spcBef>
              <a:spcAft>
                <a:spcPts val="0"/>
              </a:spcAft>
              <a:buNone/>
            </a:pPr>
            <a:endParaRPr dirty="0"/>
          </a:p>
        </p:txBody>
      </p:sp>
      <p:sp>
        <p:nvSpPr>
          <p:cNvPr id="87" name="Google Shape;87;p17"/>
          <p:cNvSpPr/>
          <p:nvPr/>
        </p:nvSpPr>
        <p:spPr>
          <a:xfrm>
            <a:off x="6698214" y="1017725"/>
            <a:ext cx="2291782" cy="137334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t1 = f1(k1, k2, k3, k4, …, kn)</a:t>
            </a:r>
            <a:endParaRPr sz="1000" dirty="0"/>
          </a:p>
          <a:p>
            <a:pPr marL="0" lvl="0" indent="0" algn="l" rtl="0">
              <a:spcBef>
                <a:spcPts val="0"/>
              </a:spcBef>
              <a:spcAft>
                <a:spcPts val="0"/>
              </a:spcAft>
              <a:buNone/>
            </a:pPr>
            <a:r>
              <a:rPr lang="en" sz="1000" dirty="0">
                <a:solidFill>
                  <a:schemeClr val="dk1"/>
                </a:solidFill>
              </a:rPr>
              <a:t>t2 = f2(k1,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t3 = f3(k1,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t4 = f4(k1,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t5 = f5(k1,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a:t>
            </a:r>
            <a:endParaRPr sz="1000" dirty="0">
              <a:solidFill>
                <a:schemeClr val="dk1"/>
              </a:solidFill>
            </a:endParaRPr>
          </a:p>
          <a:p>
            <a:pPr marL="0" lvl="0" indent="0" algn="l" rtl="0">
              <a:spcBef>
                <a:spcPts val="0"/>
              </a:spcBef>
              <a:spcAft>
                <a:spcPts val="0"/>
              </a:spcAft>
              <a:buClr>
                <a:schemeClr val="dk1"/>
              </a:buClr>
              <a:buSzPts val="1100"/>
              <a:buFont typeface="Arial"/>
              <a:buNone/>
            </a:pPr>
            <a:r>
              <a:rPr lang="en" sz="1000" dirty="0">
                <a:solidFill>
                  <a:schemeClr val="dk1"/>
                </a:solidFill>
              </a:rPr>
              <a:t>tm = fm(k1, k2, k3, k4, …, kn)</a:t>
            </a:r>
            <a:endParaRPr sz="1000" dirty="0">
              <a:solidFill>
                <a:schemeClr val="dk1"/>
              </a:solidFill>
            </a:endParaRPr>
          </a:p>
          <a:p>
            <a:pPr marL="0" lvl="0" indent="0" algn="l" rtl="0">
              <a:spcBef>
                <a:spcPts val="0"/>
              </a:spcBef>
              <a:spcAft>
                <a:spcPts val="0"/>
              </a:spcAft>
              <a:buNone/>
            </a:pPr>
            <a:endParaRPr sz="800" dirty="0"/>
          </a:p>
        </p:txBody>
      </p:sp>
      <p:sp>
        <p:nvSpPr>
          <p:cNvPr id="88" name="Google Shape;88;p17"/>
          <p:cNvSpPr/>
          <p:nvPr/>
        </p:nvSpPr>
        <p:spPr>
          <a:xfrm>
            <a:off x="6698214" y="3128997"/>
            <a:ext cx="2291782" cy="1274904"/>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f1(k1, k2, k3, k4, …, kn) &gt; 128</a:t>
            </a:r>
            <a:endParaRPr sz="1000" dirty="0"/>
          </a:p>
          <a:p>
            <a:pPr marL="0" lvl="0" indent="0" algn="l" rtl="0">
              <a:spcBef>
                <a:spcPts val="0"/>
              </a:spcBef>
              <a:spcAft>
                <a:spcPts val="0"/>
              </a:spcAft>
              <a:buNone/>
            </a:pPr>
            <a:r>
              <a:rPr lang="en" sz="1000" dirty="0">
                <a:solidFill>
                  <a:schemeClr val="dk1"/>
                </a:solidFill>
              </a:rPr>
              <a:t>f4(k1, k2, k3, k4, …, kn) mod 64 ≡ 10</a:t>
            </a:r>
            <a:endParaRPr sz="1000" dirty="0">
              <a:solidFill>
                <a:schemeClr val="dk1"/>
              </a:solidFill>
            </a:endParaRPr>
          </a:p>
          <a:p>
            <a:pPr marL="0" lvl="0" indent="0" algn="l" rtl="0">
              <a:spcBef>
                <a:spcPts val="0"/>
              </a:spcBef>
              <a:spcAft>
                <a:spcPts val="0"/>
              </a:spcAft>
              <a:buNone/>
            </a:pPr>
            <a:r>
              <a:rPr lang="en" sz="1000" dirty="0">
                <a:solidFill>
                  <a:schemeClr val="dk1"/>
                </a:solidFill>
              </a:rPr>
              <a:t>f5(k1, k2, k3, k4, …, kn) = 0</a:t>
            </a:r>
            <a:endParaRPr sz="1000" dirty="0">
              <a:solidFill>
                <a:schemeClr val="dk1"/>
              </a:solidFill>
            </a:endParaRPr>
          </a:p>
          <a:p>
            <a:pPr marL="0" lvl="0" indent="0" algn="l" rtl="0">
              <a:spcBef>
                <a:spcPts val="0"/>
              </a:spcBef>
              <a:spcAft>
                <a:spcPts val="0"/>
              </a:spcAft>
              <a:buNone/>
            </a:pPr>
            <a:r>
              <a:rPr lang="en" sz="1000" dirty="0">
                <a:solidFill>
                  <a:schemeClr val="dk1"/>
                </a:solidFill>
              </a:rPr>
              <a:t>…</a:t>
            </a:r>
            <a:endParaRPr sz="1000" dirty="0">
              <a:solidFill>
                <a:schemeClr val="dk1"/>
              </a:solidFill>
            </a:endParaRPr>
          </a:p>
          <a:p>
            <a:pPr marL="0" lvl="0" indent="0" algn="l" rtl="0">
              <a:spcBef>
                <a:spcPts val="0"/>
              </a:spcBef>
              <a:spcAft>
                <a:spcPts val="0"/>
              </a:spcAft>
              <a:buNone/>
            </a:pPr>
            <a:r>
              <a:rPr lang="en" sz="1000" dirty="0">
                <a:solidFill>
                  <a:schemeClr val="dk1"/>
                </a:solidFill>
              </a:rPr>
              <a:t>fk(k1, k2, k3, k4, …, kn) = 1</a:t>
            </a:r>
            <a:endParaRPr sz="1000" dirty="0">
              <a:solidFill>
                <a:schemeClr val="dk1"/>
              </a:solidFill>
            </a:endParaRPr>
          </a:p>
          <a:p>
            <a:pPr marL="0" lvl="0" indent="0" algn="l" rtl="0">
              <a:spcBef>
                <a:spcPts val="0"/>
              </a:spcBef>
              <a:spcAft>
                <a:spcPts val="0"/>
              </a:spcAft>
              <a:buNone/>
            </a:pPr>
            <a:endParaRPr sz="900" dirty="0"/>
          </a:p>
        </p:txBody>
      </p:sp>
      <p:sp>
        <p:nvSpPr>
          <p:cNvPr id="89" name="Google Shape;89;p17"/>
          <p:cNvSpPr/>
          <p:nvPr/>
        </p:nvSpPr>
        <p:spPr>
          <a:xfrm>
            <a:off x="3281245" y="3466389"/>
            <a:ext cx="1988438" cy="33939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f5(k1, k2, k3, k4, …, kn) &gt; 128</a:t>
            </a:r>
            <a:endParaRPr sz="800" dirty="0"/>
          </a:p>
        </p:txBody>
      </p:sp>
      <p:sp>
        <p:nvSpPr>
          <p:cNvPr id="90" name="Google Shape;90;p17"/>
          <p:cNvSpPr/>
          <p:nvPr/>
        </p:nvSpPr>
        <p:spPr>
          <a:xfrm>
            <a:off x="3281245" y="3031078"/>
            <a:ext cx="1988438" cy="33939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f1(k1, k2, k3, k4, …, kn) &gt; 128</a:t>
            </a:r>
            <a:endParaRPr sz="800" dirty="0"/>
          </a:p>
          <a:p>
            <a:pPr marL="0" lvl="0" indent="0" algn="l" rtl="0">
              <a:spcBef>
                <a:spcPts val="0"/>
              </a:spcBef>
              <a:spcAft>
                <a:spcPts val="0"/>
              </a:spcAft>
              <a:buNone/>
            </a:pPr>
            <a:r>
              <a:rPr lang="en" sz="800" dirty="0">
                <a:solidFill>
                  <a:schemeClr val="dk1"/>
                </a:solidFill>
              </a:rPr>
              <a:t>f4(k1, k2, k3, k4, …, kn) mod 64 ≡ 10</a:t>
            </a:r>
            <a:endParaRPr sz="800" dirty="0"/>
          </a:p>
        </p:txBody>
      </p:sp>
      <p:sp>
        <p:nvSpPr>
          <p:cNvPr id="91" name="Google Shape;91;p17"/>
          <p:cNvSpPr/>
          <p:nvPr/>
        </p:nvSpPr>
        <p:spPr>
          <a:xfrm>
            <a:off x="3296245" y="4203268"/>
            <a:ext cx="1988438" cy="33939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fk(k1, k2, k3, k4, …, kn) = 1</a:t>
            </a:r>
            <a:endParaRPr sz="800" dirty="0"/>
          </a:p>
        </p:txBody>
      </p:sp>
      <p:sp>
        <p:nvSpPr>
          <p:cNvPr id="92" name="Google Shape;92;p17"/>
          <p:cNvSpPr/>
          <p:nvPr/>
        </p:nvSpPr>
        <p:spPr>
          <a:xfrm>
            <a:off x="79712" y="3211205"/>
            <a:ext cx="1891800" cy="115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Leakage Report</a:t>
            </a:r>
            <a:endParaRPr/>
          </a:p>
        </p:txBody>
      </p:sp>
      <p:sp>
        <p:nvSpPr>
          <p:cNvPr id="11" name="Google Shape;92;p17"/>
          <p:cNvSpPr/>
          <p:nvPr/>
        </p:nvSpPr>
        <p:spPr>
          <a:xfrm>
            <a:off x="335999" y="1489577"/>
            <a:ext cx="950192" cy="429644"/>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Program</a:t>
            </a:r>
          </a:p>
          <a:p>
            <a:pPr marL="0" lvl="0" indent="0" algn="ctr" rtl="0">
              <a:spcBef>
                <a:spcPts val="0"/>
              </a:spcBef>
              <a:spcAft>
                <a:spcPts val="0"/>
              </a:spcAft>
              <a:buNone/>
            </a:pPr>
            <a:r>
              <a:rPr lang="en-US" dirty="0"/>
              <a:t>Key</a:t>
            </a:r>
            <a:endParaRPr dirty="0"/>
          </a:p>
        </p:txBody>
      </p:sp>
      <p:cxnSp>
        <p:nvCxnSpPr>
          <p:cNvPr id="3" name="Straight Arrow Connector 2"/>
          <p:cNvCxnSpPr>
            <a:stCxn id="11" idx="3"/>
            <a:endCxn id="86" idx="1"/>
          </p:cNvCxnSpPr>
          <p:nvPr/>
        </p:nvCxnSpPr>
        <p:spPr>
          <a:xfrm>
            <a:off x="1286191" y="1704399"/>
            <a:ext cx="18918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5419023" y="1704399"/>
            <a:ext cx="12791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177991" y="2953342"/>
            <a:ext cx="2241032" cy="1683966"/>
          </a:xfrm>
          <a:prstGeom prst="rect">
            <a:avLst/>
          </a:prstGeom>
          <a:noFill/>
          <a:ln w="15875">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 name="Straight Arrow Connector 13"/>
          <p:cNvCxnSpPr>
            <a:stCxn id="12" idx="1"/>
            <a:endCxn id="92" idx="3"/>
          </p:cNvCxnSpPr>
          <p:nvPr/>
        </p:nvCxnSpPr>
        <p:spPr>
          <a:xfrm flipH="1" flipV="1">
            <a:off x="1971512" y="3786905"/>
            <a:ext cx="1206479" cy="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87" idx="2"/>
            <a:endCxn id="88" idx="0"/>
          </p:cNvCxnSpPr>
          <p:nvPr/>
        </p:nvCxnSpPr>
        <p:spPr>
          <a:xfrm>
            <a:off x="7844105" y="2391074"/>
            <a:ext cx="0" cy="737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p:cNvCxnSpPr>
            <a:endCxn id="12" idx="3"/>
          </p:cNvCxnSpPr>
          <p:nvPr/>
        </p:nvCxnSpPr>
        <p:spPr>
          <a:xfrm flipH="1">
            <a:off x="5419023" y="3786028"/>
            <a:ext cx="1279191" cy="9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1607419" y="1318661"/>
            <a:ext cx="1414914" cy="307777"/>
          </a:xfrm>
          <a:prstGeom prst="rect">
            <a:avLst/>
          </a:prstGeom>
          <a:noFill/>
        </p:spPr>
        <p:txBody>
          <a:bodyPr wrap="square" rtlCol="0">
            <a:spAutoFit/>
          </a:bodyPr>
          <a:lstStyle/>
          <a:p>
            <a:r>
              <a:rPr lang="en-US" dirty="0"/>
              <a:t>Trace logging</a:t>
            </a:r>
          </a:p>
        </p:txBody>
      </p:sp>
      <p:sp>
        <p:nvSpPr>
          <p:cNvPr id="67" name="TextBox 66"/>
          <p:cNvSpPr txBox="1"/>
          <p:nvPr/>
        </p:nvSpPr>
        <p:spPr>
          <a:xfrm>
            <a:off x="5563603" y="1121347"/>
            <a:ext cx="1493035" cy="523220"/>
          </a:xfrm>
          <a:prstGeom prst="rect">
            <a:avLst/>
          </a:prstGeom>
          <a:noFill/>
        </p:spPr>
        <p:txBody>
          <a:bodyPr wrap="square" rtlCol="0">
            <a:spAutoFit/>
          </a:bodyPr>
          <a:lstStyle/>
          <a:p>
            <a:r>
              <a:rPr lang="en-US" dirty="0"/>
              <a:t>Symbolic Execution</a:t>
            </a:r>
          </a:p>
        </p:txBody>
      </p:sp>
      <p:sp>
        <p:nvSpPr>
          <p:cNvPr id="68" name="TextBox 67"/>
          <p:cNvSpPr txBox="1"/>
          <p:nvPr/>
        </p:nvSpPr>
        <p:spPr>
          <a:xfrm>
            <a:off x="2014583" y="3237445"/>
            <a:ext cx="1414914" cy="523220"/>
          </a:xfrm>
          <a:prstGeom prst="rect">
            <a:avLst/>
          </a:prstGeom>
          <a:noFill/>
        </p:spPr>
        <p:txBody>
          <a:bodyPr wrap="square" rtlCol="0">
            <a:spAutoFit/>
          </a:bodyPr>
          <a:lstStyle/>
          <a:p>
            <a:r>
              <a:rPr lang="en-US" dirty="0"/>
              <a:t>Monte Carlo</a:t>
            </a:r>
          </a:p>
          <a:p>
            <a:r>
              <a:rPr lang="en-US" dirty="0"/>
              <a:t>Sampling</a:t>
            </a:r>
          </a:p>
        </p:txBody>
      </p:sp>
      <p:sp>
        <p:nvSpPr>
          <p:cNvPr id="69" name="TextBox 68"/>
          <p:cNvSpPr txBox="1"/>
          <p:nvPr/>
        </p:nvSpPr>
        <p:spPr>
          <a:xfrm>
            <a:off x="3056571" y="4737474"/>
            <a:ext cx="2539014" cy="307777"/>
          </a:xfrm>
          <a:prstGeom prst="rect">
            <a:avLst/>
          </a:prstGeom>
          <a:noFill/>
        </p:spPr>
        <p:txBody>
          <a:bodyPr wrap="square" rtlCol="0">
            <a:spAutoFit/>
          </a:bodyPr>
          <a:lstStyle/>
          <a:p>
            <a:r>
              <a:rPr lang="en-US" dirty="0"/>
              <a:t>Figure 1. TBD architecture</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20</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86"/>
    </mc:Choice>
    <mc:Fallback xmlns="">
      <p:transition spd="slow" advTm="18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Challenges</a:t>
            </a:r>
            <a:endParaRPr>
              <a:latin typeface="Comic Sans MS" charset="0"/>
              <a:ea typeface="Comic Sans MS" charset="0"/>
              <a:cs typeface="Comic Sans MS" charset="0"/>
            </a:endParaRPr>
          </a:p>
        </p:txBody>
      </p:sp>
      <p:sp>
        <p:nvSpPr>
          <p:cNvPr id="98" name="Google Shape;98;p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Comic Sans MS" charset="0"/>
                <a:ea typeface="Comic Sans MS" charset="0"/>
                <a:cs typeface="Comic Sans MS" charset="0"/>
              </a:rPr>
              <a:t>Information Leakage Definition</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US" dirty="0">
                <a:latin typeface="Comic Sans MS" charset="0"/>
                <a:ea typeface="Comic Sans MS" charset="0"/>
                <a:cs typeface="Comic Sans MS" charset="0"/>
              </a:rPr>
              <a:t>Existing work: </a:t>
            </a:r>
            <a:r>
              <a:rPr lang="en" dirty="0">
                <a:latin typeface="Comic Sans MS" charset="0"/>
                <a:ea typeface="Comic Sans MS" charset="0"/>
                <a:cs typeface="Comic Sans MS" charset="0"/>
              </a:rPr>
              <a:t>Shannon entropy and mutual information</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Number of different observations</a:t>
            </a:r>
            <a:endParaRPr>
              <a:latin typeface="Comic Sans MS" charset="0"/>
              <a:ea typeface="Comic Sans MS" charset="0"/>
              <a:cs typeface="Comic Sans MS" charset="0"/>
            </a:endParaRPr>
          </a:p>
          <a:p>
            <a:pPr marL="457200" lvl="0" indent="-342900" algn="l" rtl="0">
              <a:spcBef>
                <a:spcPts val="0"/>
              </a:spcBef>
              <a:spcAft>
                <a:spcPts val="0"/>
              </a:spcAft>
              <a:buSzPts val="1800"/>
              <a:buChar char="●"/>
            </a:pPr>
            <a:r>
              <a:rPr lang="en" dirty="0">
                <a:latin typeface="Comic Sans MS" charset="0"/>
                <a:ea typeface="Comic Sans MS" charset="0"/>
                <a:cs typeface="Comic Sans MS" charset="0"/>
              </a:rPr>
              <a:t>Leakage Dependence</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Real-world applications may have multiple information leakages sites</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Some leakages are dependent</a:t>
            </a:r>
            <a:endParaRPr>
              <a:latin typeface="Comic Sans MS" charset="0"/>
              <a:ea typeface="Comic Sans MS" charset="0"/>
              <a:cs typeface="Comic Sans MS" charset="0"/>
            </a:endParaRPr>
          </a:p>
          <a:p>
            <a:pPr marL="457200" lvl="0" indent="-342900" algn="l" rtl="0">
              <a:spcBef>
                <a:spcPts val="0"/>
              </a:spcBef>
              <a:spcAft>
                <a:spcPts val="0"/>
              </a:spcAft>
              <a:buSzPts val="1800"/>
              <a:buChar char="●"/>
            </a:pPr>
            <a:r>
              <a:rPr lang="en" dirty="0">
                <a:latin typeface="Comic Sans MS" charset="0"/>
                <a:ea typeface="Comic Sans MS" charset="0"/>
                <a:cs typeface="Comic Sans MS" charset="0"/>
              </a:rPr>
              <a:t>Scalability</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We want to quantify information leakages in real-world applications</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e.g. </a:t>
            </a:r>
            <a:r>
              <a:rPr lang="en-US" dirty="0">
                <a:latin typeface="Comic Sans MS" charset="0"/>
                <a:ea typeface="Comic Sans MS" charset="0"/>
                <a:cs typeface="Comic Sans MS" charset="0"/>
              </a:rPr>
              <a:t>RSA</a:t>
            </a:r>
            <a:r>
              <a:rPr lang="en" dirty="0">
                <a:latin typeface="Comic Sans MS" charset="0"/>
                <a:ea typeface="Comic Sans MS" charset="0"/>
                <a:cs typeface="Comic Sans MS" charset="0"/>
              </a:rPr>
              <a:t> implementations </a:t>
            </a:r>
            <a:r>
              <a:rPr lang="en-US" dirty="0">
                <a:latin typeface="Comic Sans MS" charset="0"/>
                <a:ea typeface="Comic Sans MS" charset="0"/>
                <a:cs typeface="Comic Sans MS" charset="0"/>
              </a:rPr>
              <a:t>OpenSSL </a:t>
            </a:r>
            <a:r>
              <a:rPr lang="en" dirty="0">
                <a:latin typeface="Comic Sans MS" charset="0"/>
                <a:ea typeface="Comic Sans MS" charset="0"/>
                <a:cs typeface="Comic Sans MS" charset="0"/>
              </a:rPr>
              <a:t>have thousands of lines -&gt; 1 million instructions</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The performance is important</a:t>
            </a:r>
            <a:endParaRPr>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21</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Challenge 1: </a:t>
            </a:r>
            <a:r>
              <a:rPr lang="en" dirty="0">
                <a:latin typeface="Comic Sans MS" charset="0"/>
                <a:ea typeface="Comic Sans MS" charset="0"/>
                <a:cs typeface="Comic Sans MS" charset="0"/>
              </a:rPr>
              <a:t>Information Leakage Definition</a:t>
            </a:r>
            <a:endParaRPr dirty="0">
              <a:latin typeface="Comic Sans MS" charset="0"/>
              <a:ea typeface="Comic Sans MS" charset="0"/>
              <a:cs typeface="Comic Sans MS" charset="0"/>
            </a:endParaRPr>
          </a:p>
        </p:txBody>
      </p:sp>
      <p:sp>
        <p:nvSpPr>
          <p:cNvPr id="2" name="Rectangle 1"/>
          <p:cNvSpPr/>
          <p:nvPr/>
        </p:nvSpPr>
        <p:spPr>
          <a:xfrm>
            <a:off x="2841229" y="1926450"/>
            <a:ext cx="2143957" cy="13671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Program (P)</a:t>
            </a:r>
          </a:p>
        </p:txBody>
      </p:sp>
      <p:sp>
        <p:nvSpPr>
          <p:cNvPr id="3" name="TextBox 2"/>
          <p:cNvSpPr txBox="1"/>
          <p:nvPr/>
        </p:nvSpPr>
        <p:spPr>
          <a:xfrm>
            <a:off x="1080368" y="2451701"/>
            <a:ext cx="851288" cy="307777"/>
          </a:xfrm>
          <a:prstGeom prst="rect">
            <a:avLst/>
          </a:prstGeom>
          <a:noFill/>
        </p:spPr>
        <p:txBody>
          <a:bodyPr wrap="square" rtlCol="0">
            <a:spAutoFit/>
          </a:bodyPr>
          <a:lstStyle/>
          <a:p>
            <a:r>
              <a:rPr lang="en-US" dirty="0"/>
              <a:t>Key (K)</a:t>
            </a:r>
          </a:p>
        </p:txBody>
      </p:sp>
      <p:cxnSp>
        <p:nvCxnSpPr>
          <p:cNvPr id="5" name="Straight Arrow Connector 4"/>
          <p:cNvCxnSpPr/>
          <p:nvPr/>
        </p:nvCxnSpPr>
        <p:spPr>
          <a:xfrm>
            <a:off x="2044836" y="2614462"/>
            <a:ext cx="71243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53" y="2036405"/>
            <a:ext cx="2072936" cy="1138370"/>
          </a:xfrm>
          <a:prstGeom prst="rect">
            <a:avLst/>
          </a:prstGeom>
        </p:spPr>
      </p:pic>
      <p:cxnSp>
        <p:nvCxnSpPr>
          <p:cNvPr id="9" name="Straight Arrow Connector 8"/>
          <p:cNvCxnSpPr/>
          <p:nvPr/>
        </p:nvCxnSpPr>
        <p:spPr>
          <a:xfrm>
            <a:off x="5069149" y="2605590"/>
            <a:ext cx="15343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098366" y="2297813"/>
            <a:ext cx="1475924" cy="307777"/>
          </a:xfrm>
          <a:prstGeom prst="rect">
            <a:avLst/>
          </a:prstGeom>
          <a:noFill/>
        </p:spPr>
        <p:txBody>
          <a:bodyPr wrap="square" rtlCol="0">
            <a:spAutoFit/>
          </a:bodyPr>
          <a:lstStyle/>
          <a:p>
            <a:r>
              <a:rPr lang="en-US" dirty="0"/>
              <a:t>Observation (O)</a:t>
            </a:r>
          </a:p>
        </p:txBody>
      </p:sp>
      <p:sp>
        <p:nvSpPr>
          <p:cNvPr id="10" name="TextBox 9"/>
          <p:cNvSpPr txBox="1"/>
          <p:nvPr/>
        </p:nvSpPr>
        <p:spPr>
          <a:xfrm>
            <a:off x="1080367" y="3755254"/>
            <a:ext cx="4301257" cy="954107"/>
          </a:xfrm>
          <a:prstGeom prst="rect">
            <a:avLst/>
          </a:prstGeom>
          <a:noFill/>
        </p:spPr>
        <p:txBody>
          <a:bodyPr wrap="square" rtlCol="0">
            <a:spAutoFit/>
          </a:bodyPr>
          <a:lstStyle/>
          <a:p>
            <a:r>
              <a:rPr lang="en-US" dirty="0">
                <a:latin typeface="Comic Sans MS" charset="0"/>
                <a:ea typeface="Comic Sans MS" charset="0"/>
                <a:cs typeface="Comic Sans MS" charset="0"/>
              </a:rPr>
              <a:t>Observations:</a:t>
            </a:r>
          </a:p>
          <a:p>
            <a:pPr marL="342900" indent="-342900">
              <a:buAutoNum type="arabicPeriod"/>
            </a:pPr>
            <a:r>
              <a:rPr lang="en-US" dirty="0">
                <a:latin typeface="Comic Sans MS" charset="0"/>
                <a:ea typeface="Comic Sans MS" charset="0"/>
                <a:cs typeface="Comic Sans MS" charset="0"/>
              </a:rPr>
              <a:t>Secret-dependent control-flow transfers</a:t>
            </a:r>
          </a:p>
          <a:p>
            <a:pPr marL="342900" indent="-342900">
              <a:buAutoNum type="arabicPeriod"/>
            </a:pPr>
            <a:r>
              <a:rPr lang="en-US" dirty="0">
                <a:latin typeface="Comic Sans MS" charset="0"/>
                <a:ea typeface="Comic Sans MS" charset="0"/>
                <a:cs typeface="Comic Sans MS" charset="0"/>
              </a:rPr>
              <a:t>Secret-dependent memory access</a:t>
            </a:r>
          </a:p>
          <a:p>
            <a:endParaRPr lang="en-US" dirty="0">
              <a:latin typeface="Comic Sans MS" charset="0"/>
              <a:ea typeface="Comic Sans MS" charset="0"/>
              <a:cs typeface="Comic Sans MS" charset="0"/>
            </a:endParaRPr>
          </a:p>
        </p:txBody>
      </p:sp>
      <p:sp>
        <p:nvSpPr>
          <p:cNvPr id="12" name="TextBox 11"/>
          <p:cNvSpPr txBox="1"/>
          <p:nvPr/>
        </p:nvSpPr>
        <p:spPr>
          <a:xfrm>
            <a:off x="3586579" y="3447477"/>
            <a:ext cx="2539014" cy="307777"/>
          </a:xfrm>
          <a:prstGeom prst="rect">
            <a:avLst/>
          </a:prstGeom>
          <a:noFill/>
        </p:spPr>
        <p:txBody>
          <a:bodyPr wrap="square" rtlCol="0">
            <a:spAutoFit/>
          </a:bodyPr>
          <a:lstStyle/>
          <a:p>
            <a:r>
              <a:rPr lang="en-US" dirty="0"/>
              <a:t>Figure 2. Observation Model</a:t>
            </a:r>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22</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15"/>
    </mc:Choice>
    <mc:Fallback xmlns="">
      <p:transition spd="slow" advTm="11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Previous </a:t>
            </a:r>
            <a:r>
              <a:rPr lang="en" dirty="0">
                <a:latin typeface="Comic Sans MS" charset="0"/>
                <a:ea typeface="Comic Sans MS" charset="0"/>
                <a:cs typeface="Comic Sans MS" charset="0"/>
              </a:rPr>
              <a:t>Information Leakage Definition</a:t>
            </a:r>
            <a:endParaRPr>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109" name="Google Shape;109;p20"/>
              <p:cNvSpPr txBox="1">
                <a:spLocks noGrp="1"/>
              </p:cNvSpPr>
              <p:nvPr>
                <p:ph type="body" idx="1"/>
              </p:nvPr>
            </p:nvSpPr>
            <p:spPr>
              <a:xfrm>
                <a:off x="311700" y="1152477"/>
                <a:ext cx="4902228" cy="5172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rgbClr val="000000"/>
                    </a:solidFill>
                    <a:latin typeface="Comic Sans MS" charset="0"/>
                    <a:ea typeface="Comic Sans MS" charset="0"/>
                    <a:cs typeface="Comic Sans MS" charset="0"/>
                  </a:rPr>
                  <a:t>Mutual Information</a:t>
                </a:r>
                <a:r>
                  <a:rPr lang="en-US" sz="1400" dirty="0">
                    <a:solidFill>
                      <a:srgbClr val="000000"/>
                    </a:solidFill>
                    <a:latin typeface="Comic Sans MS" charset="0"/>
                    <a:ea typeface="Comic Sans MS" charset="0"/>
                    <a:cs typeface="Comic Sans MS" charset="0"/>
                  </a:rPr>
                  <a:t> (MI)</a:t>
                </a:r>
                <a:r>
                  <a:rPr lang="en" sz="1400" dirty="0">
                    <a:solidFill>
                      <a:srgbClr val="000000"/>
                    </a:solidFill>
                    <a:latin typeface="Comic Sans MS" charset="0"/>
                    <a:ea typeface="Comic Sans MS" charset="0"/>
                    <a:cs typeface="Comic Sans MS" charset="0"/>
                  </a:rPr>
                  <a:t>:</a:t>
                </a:r>
                <a:endParaRPr lang="en-US" sz="1400" dirty="0">
                  <a:solidFill>
                    <a:srgbClr val="000000"/>
                  </a:solidFill>
                  <a:latin typeface="Comic Sans MS" charset="0"/>
                  <a:ea typeface="Comic Sans MS" charset="0"/>
                  <a:cs typeface="Comic Sans MS" charset="0"/>
                </a:endParaRPr>
              </a:p>
              <a:p>
                <a:pPr marL="0" lvl="0" indent="0" algn="l" rtl="0">
                  <a:spcBef>
                    <a:spcPts val="0"/>
                  </a:spcBef>
                  <a:spcAft>
                    <a:spcPts val="1600"/>
                  </a:spcAft>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charset="0"/>
                        </a:rPr>
                        <m:t>MI</m:t>
                      </m:r>
                      <m:r>
                        <a:rPr lang="en-US" sz="1400" b="0" i="0" smtClean="0">
                          <a:solidFill>
                            <a:srgbClr val="000000"/>
                          </a:solidFill>
                          <a:latin typeface="Cambria Math" charset="0"/>
                        </a:rPr>
                        <m:t>=</m:t>
                      </m:r>
                      <m:r>
                        <m:rPr>
                          <m:sty m:val="p"/>
                        </m:rPr>
                        <a:rPr lang="en-US" sz="1400" i="0">
                          <a:solidFill>
                            <a:srgbClr val="000000"/>
                          </a:solidFill>
                          <a:latin typeface="Cambria Math" charset="0"/>
                        </a:rPr>
                        <m:t>I</m:t>
                      </m:r>
                      <m:d>
                        <m:dPr>
                          <m:ctrlPr>
                            <a:rPr lang="en-US" sz="1400" i="1">
                              <a:solidFill>
                                <a:srgbClr val="000000"/>
                              </a:solidFill>
                              <a:latin typeface="Cambria Math" panose="02040503050406030204" pitchFamily="18" charset="0"/>
                            </a:rPr>
                          </m:ctrlPr>
                        </m:dPr>
                        <m:e>
                          <m:r>
                            <m:rPr>
                              <m:sty m:val="p"/>
                            </m:rPr>
                            <a:rPr lang="en-US" sz="1400" i="0">
                              <a:solidFill>
                                <a:srgbClr val="000000"/>
                              </a:solidFill>
                              <a:latin typeface="Cambria Math" charset="0"/>
                            </a:rPr>
                            <m:t>K</m:t>
                          </m:r>
                          <m:r>
                            <a:rPr lang="en-US" sz="1400" i="0">
                              <a:solidFill>
                                <a:srgbClr val="000000"/>
                              </a:solidFill>
                              <a:latin typeface="Cambria Math" charset="0"/>
                            </a:rPr>
                            <m:t>;</m:t>
                          </m:r>
                          <m:r>
                            <m:rPr>
                              <m:sty m:val="p"/>
                            </m:rPr>
                            <a:rPr lang="en-US" sz="1400" i="0">
                              <a:solidFill>
                                <a:srgbClr val="000000"/>
                              </a:solidFill>
                              <a:latin typeface="Cambria Math" charset="0"/>
                            </a:rPr>
                            <m:t>O</m:t>
                          </m:r>
                        </m:e>
                      </m:d>
                      <m:r>
                        <a:rPr lang="mr-IN" sz="1400" i="0">
                          <a:solidFill>
                            <a:srgbClr val="000000"/>
                          </a:solidFill>
                          <a:latin typeface="Cambria Math" charset="0"/>
                        </a:rPr>
                        <m:t>=</m:t>
                      </m:r>
                      <m:r>
                        <m:rPr>
                          <m:sty m:val="p"/>
                        </m:rPr>
                        <a:rPr lang="en-US" sz="1400" i="0">
                          <a:solidFill>
                            <a:srgbClr val="000000"/>
                          </a:solidFill>
                          <a:latin typeface="Cambria Math" charset="0"/>
                        </a:rPr>
                        <m:t>H</m:t>
                      </m:r>
                      <m:d>
                        <m:dPr>
                          <m:ctrlPr>
                            <a:rPr lang="en-US" sz="1400" i="1">
                              <a:solidFill>
                                <a:srgbClr val="000000"/>
                              </a:solidFill>
                              <a:latin typeface="Cambria Math" panose="02040503050406030204" pitchFamily="18" charset="0"/>
                            </a:rPr>
                          </m:ctrlPr>
                        </m:dPr>
                        <m:e>
                          <m:r>
                            <m:rPr>
                              <m:sty m:val="p"/>
                            </m:rPr>
                            <a:rPr lang="en-US" sz="1400" i="0">
                              <a:solidFill>
                                <a:srgbClr val="000000"/>
                              </a:solidFill>
                              <a:latin typeface="Cambria Math" charset="0"/>
                            </a:rPr>
                            <m:t>O</m:t>
                          </m:r>
                        </m:e>
                      </m:d>
                      <m:r>
                        <a:rPr lang="en-US" sz="1400" i="0">
                          <a:solidFill>
                            <a:srgbClr val="000000"/>
                          </a:solidFill>
                          <a:latin typeface="Cambria Math" charset="0"/>
                        </a:rPr>
                        <m:t>−</m:t>
                      </m:r>
                      <m:r>
                        <m:rPr>
                          <m:sty m:val="p"/>
                        </m:rPr>
                        <a:rPr lang="en-US" sz="1400" i="0">
                          <a:solidFill>
                            <a:srgbClr val="000000"/>
                          </a:solidFill>
                          <a:latin typeface="Cambria Math" charset="0"/>
                        </a:rPr>
                        <m:t>H</m:t>
                      </m:r>
                      <m:d>
                        <m:dPr>
                          <m:ctrlPr>
                            <a:rPr lang="en-US" sz="1400" i="1">
                              <a:solidFill>
                                <a:srgbClr val="000000"/>
                              </a:solidFill>
                              <a:latin typeface="Cambria Math" panose="02040503050406030204" pitchFamily="18" charset="0"/>
                            </a:rPr>
                          </m:ctrlPr>
                        </m:dPr>
                        <m:e>
                          <m:r>
                            <m:rPr>
                              <m:sty m:val="p"/>
                            </m:rPr>
                            <a:rPr lang="en-US" sz="1400" b="0" i="0" smtClean="0">
                              <a:solidFill>
                                <a:srgbClr val="000000"/>
                              </a:solidFill>
                              <a:latin typeface="Cambria Math" charset="0"/>
                            </a:rPr>
                            <m:t>O</m:t>
                          </m:r>
                        </m:e>
                        <m:e>
                          <m:r>
                            <m:rPr>
                              <m:sty m:val="p"/>
                            </m:rPr>
                            <a:rPr lang="en-US" sz="1400" b="0" i="0" smtClean="0">
                              <a:solidFill>
                                <a:srgbClr val="000000"/>
                              </a:solidFill>
                              <a:latin typeface="Cambria Math" charset="0"/>
                            </a:rPr>
                            <m:t>K</m:t>
                          </m:r>
                        </m:e>
                      </m:d>
                      <m:r>
                        <a:rPr lang="en-US" sz="1400" i="0">
                          <a:solidFill>
                            <a:srgbClr val="000000"/>
                          </a:solidFill>
                          <a:latin typeface="Cambria Math" charset="0"/>
                        </a:rPr>
                        <m:t>=</m:t>
                      </m:r>
                      <m:r>
                        <m:rPr>
                          <m:sty m:val="p"/>
                        </m:rPr>
                        <a:rPr lang="en-US" sz="1400" i="0">
                          <a:solidFill>
                            <a:srgbClr val="000000"/>
                          </a:solidFill>
                          <a:latin typeface="Cambria Math" charset="0"/>
                        </a:rPr>
                        <m:t>H</m:t>
                      </m:r>
                      <m:d>
                        <m:dPr>
                          <m:ctrlPr>
                            <a:rPr lang="en-US" sz="1400" i="1">
                              <a:solidFill>
                                <a:srgbClr val="000000"/>
                              </a:solidFill>
                              <a:latin typeface="Cambria Math" panose="02040503050406030204" pitchFamily="18" charset="0"/>
                            </a:rPr>
                          </m:ctrlPr>
                        </m:dPr>
                        <m:e>
                          <m:r>
                            <m:rPr>
                              <m:sty m:val="p"/>
                            </m:rPr>
                            <a:rPr lang="en-US" sz="1400" i="0">
                              <a:solidFill>
                                <a:srgbClr val="000000"/>
                              </a:solidFill>
                              <a:latin typeface="Cambria Math" charset="0"/>
                            </a:rPr>
                            <m:t>O</m:t>
                          </m:r>
                        </m:e>
                      </m:d>
                      <m:r>
                        <a:rPr lang="en-US" sz="1400" i="0">
                          <a:solidFill>
                            <a:srgbClr val="000000"/>
                          </a:solidFill>
                          <a:latin typeface="Cambria Math" charset="0"/>
                        </a:rPr>
                        <m:t>=</m:t>
                      </m:r>
                      <m:nary>
                        <m:naryPr>
                          <m:chr m:val="∑"/>
                          <m:supHide m:val="on"/>
                          <m:ctrlPr>
                            <a:rPr lang="mr-IN" sz="1400" i="1">
                              <a:solidFill>
                                <a:srgbClr val="000000"/>
                              </a:solidFill>
                              <a:latin typeface="Cambria Math" panose="02040503050406030204" pitchFamily="18" charset="0"/>
                            </a:rPr>
                          </m:ctrlPr>
                        </m:naryPr>
                        <m:sub>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o</m:t>
                              </m:r>
                            </m:e>
                            <m:sub>
                              <m:r>
                                <m:rPr>
                                  <m:sty m:val="p"/>
                                </m:rPr>
                                <a:rPr lang="en-US" sz="1400" i="0">
                                  <a:solidFill>
                                    <a:srgbClr val="000000"/>
                                  </a:solidFill>
                                  <a:latin typeface="Cambria Math" charset="0"/>
                                </a:rPr>
                                <m:t>i</m:t>
                              </m:r>
                            </m:sub>
                          </m:sSub>
                          <m:r>
                            <m:rPr>
                              <m:brk m:alnAt="7"/>
                            </m:rPr>
                            <a:rPr lang="en-US" sz="1400" i="0">
                              <a:solidFill>
                                <a:srgbClr val="000000"/>
                              </a:solidFill>
                              <a:latin typeface="Cambria Math" charset="0"/>
                            </a:rPr>
                            <m:t>∈</m:t>
                          </m:r>
                          <m:r>
                            <m:rPr>
                              <m:sty m:val="p"/>
                            </m:rPr>
                            <a:rPr lang="en-US" sz="1400" i="0">
                              <a:solidFill>
                                <a:srgbClr val="000000"/>
                              </a:solidFill>
                              <a:latin typeface="Cambria Math" charset="0"/>
                            </a:rPr>
                            <m:t>O</m:t>
                          </m:r>
                        </m:sub>
                        <m:sup/>
                        <m:e>
                          <m:r>
                            <m:rPr>
                              <m:sty m:val="p"/>
                            </m:rPr>
                            <a:rPr lang="en-US" sz="1400" i="0">
                              <a:solidFill>
                                <a:srgbClr val="000000"/>
                              </a:solidFill>
                              <a:latin typeface="Cambria Math" charset="0"/>
                            </a:rPr>
                            <m:t>P</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o</m:t>
                                  </m:r>
                                </m:e>
                                <m:sub>
                                  <m:r>
                                    <m:rPr>
                                      <m:sty m:val="p"/>
                                    </m:rPr>
                                    <a:rPr lang="en-US" sz="1400" i="0">
                                      <a:solidFill>
                                        <a:srgbClr val="000000"/>
                                      </a:solidFill>
                                      <a:latin typeface="Cambria Math" charset="0"/>
                                    </a:rPr>
                                    <m:t>i</m:t>
                                  </m:r>
                                </m:sub>
                              </m:sSub>
                            </m:e>
                          </m:d>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log</m:t>
                              </m:r>
                            </m:e>
                            <m:sub>
                              <m:r>
                                <a:rPr lang="en-US" sz="1400" i="0">
                                  <a:solidFill>
                                    <a:srgbClr val="000000"/>
                                  </a:solidFill>
                                  <a:latin typeface="Cambria Math" charset="0"/>
                                </a:rPr>
                                <m:t>2</m:t>
                              </m:r>
                            </m:sub>
                          </m:sSub>
                          <m:r>
                            <m:rPr>
                              <m:sty m:val="p"/>
                            </m:rPr>
                            <a:rPr lang="en-US" sz="1400" i="0">
                              <a:solidFill>
                                <a:srgbClr val="000000"/>
                              </a:solidFill>
                              <a:latin typeface="Cambria Math" charset="0"/>
                            </a:rPr>
                            <m:t>P</m:t>
                          </m:r>
                          <m:r>
                            <a:rPr lang="en-US" sz="1400" i="0">
                              <a:solidFill>
                                <a:srgbClr val="000000"/>
                              </a:solidFill>
                              <a:latin typeface="Cambria Math"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o</m:t>
                              </m:r>
                            </m:e>
                            <m:sub>
                              <m:r>
                                <m:rPr>
                                  <m:sty m:val="p"/>
                                </m:rPr>
                                <a:rPr lang="en-US" sz="1400" i="0">
                                  <a:solidFill>
                                    <a:srgbClr val="000000"/>
                                  </a:solidFill>
                                  <a:latin typeface="Cambria Math" charset="0"/>
                                </a:rPr>
                                <m:t>i</m:t>
                              </m:r>
                            </m:sub>
                          </m:sSub>
                          <m:r>
                            <a:rPr lang="en-US" sz="1400" i="0">
                              <a:solidFill>
                                <a:srgbClr val="000000"/>
                              </a:solidFill>
                              <a:latin typeface="Cambria Math" charset="0"/>
                            </a:rPr>
                            <m:t>)</m:t>
                          </m:r>
                        </m:e>
                      </m:nary>
                    </m:oMath>
                  </m:oMathPara>
                </a14:m>
                <a:endParaRPr lang="en-US" sz="1400" dirty="0">
                  <a:solidFill>
                    <a:srgbClr val="000000"/>
                  </a:solidFill>
                </a:endParaRPr>
              </a:p>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mc:Choice>
        <mc:Fallback xmlns="">
          <p:sp>
            <p:nvSpPr>
              <p:cNvPr id="109" name="Google Shape;109;p20"/>
              <p:cNvSpPr txBox="1">
                <a:spLocks noGrp="1" noRot="1" noChangeAspect="1" noMove="1" noResize="1" noEditPoints="1" noAdjustHandles="1" noChangeArrowheads="1" noChangeShapeType="1" noTextEdit="1"/>
              </p:cNvSpPr>
              <p:nvPr>
                <p:ph type="body" idx="1"/>
              </p:nvPr>
            </p:nvSpPr>
            <p:spPr>
              <a:xfrm>
                <a:off x="311700" y="1152477"/>
                <a:ext cx="4902228" cy="517298"/>
              </a:xfrm>
              <a:prstGeom prst="rect">
                <a:avLst/>
              </a:prstGeom>
              <a:blipFill rotWithShape="0">
                <a:blip r:embed="rId3"/>
                <a:stretch>
                  <a:fillRect l="-373" b="-12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11700" y="2539397"/>
                <a:ext cx="2800956" cy="954107"/>
              </a:xfrm>
              <a:prstGeom prst="rect">
                <a:avLst/>
              </a:prstGeom>
              <a:noFill/>
            </p:spPr>
            <p:txBody>
              <a:bodyPr wrap="square" rtlCol="0">
                <a:spAutoFit/>
              </a:bodyPr>
              <a:lstStyle/>
              <a:p>
                <a:r>
                  <a:rPr lang="en-US" dirty="0">
                    <a:latin typeface="Comic Sans MS" charset="0"/>
                    <a:ea typeface="Comic Sans MS" charset="0"/>
                    <a:cs typeface="Comic Sans MS" charset="0"/>
                  </a:rPr>
                  <a:t>Maximal Leakage (ML):</a:t>
                </a:r>
              </a:p>
              <a:p>
                <a:endParaRPr lang="en-US" i="0" dirty="0">
                  <a:latin typeface="Cambria Math" charset="0"/>
                </a:endParaRPr>
              </a:p>
              <a:p>
                <a:pPr/>
                <a14:m>
                  <m:oMathPara xmlns:m="http://schemas.openxmlformats.org/officeDocument/2006/math">
                    <m:oMathParaPr>
                      <m:jc m:val="centerGroup"/>
                    </m:oMathParaPr>
                    <m:oMath xmlns:m="http://schemas.openxmlformats.org/officeDocument/2006/math">
                      <m:r>
                        <m:rPr>
                          <m:sty m:val="p"/>
                        </m:rPr>
                        <a:rPr lang="en-US" i="0">
                          <a:latin typeface="Cambria Math" charset="0"/>
                        </a:rPr>
                        <m:t>ML</m:t>
                      </m:r>
                      <m:r>
                        <a:rPr lang="en-US" i="0">
                          <a:latin typeface="Cambria Math" charset="0"/>
                        </a:rPr>
                        <m:t>= </m:t>
                      </m:r>
                      <m:sSub>
                        <m:sSubPr>
                          <m:ctrlPr>
                            <a:rPr lang="en-US" i="1">
                              <a:latin typeface="Cambria Math" panose="02040503050406030204" pitchFamily="18" charset="0"/>
                            </a:rPr>
                          </m:ctrlPr>
                        </m:sSubPr>
                        <m:e>
                          <m:r>
                            <m:rPr>
                              <m:sty m:val="p"/>
                            </m:rPr>
                            <a:rPr lang="en-US" i="0">
                              <a:latin typeface="Cambria Math" charset="0"/>
                            </a:rPr>
                            <m:t>log</m:t>
                          </m:r>
                        </m:e>
                        <m:sub>
                          <m:r>
                            <a:rPr lang="en-US" i="0">
                              <a:latin typeface="Cambria Math" charset="0"/>
                            </a:rPr>
                            <m:t>2 </m:t>
                          </m:r>
                        </m:sub>
                      </m:sSub>
                      <m:r>
                        <a:rPr lang="en-US" b="0" i="0" smtClean="0">
                          <a:latin typeface="Cambria Math" charset="0"/>
                        </a:rPr>
                        <m:t>|</m:t>
                      </m:r>
                      <m:r>
                        <m:rPr>
                          <m:sty m:val="p"/>
                        </m:rPr>
                        <a:rPr lang="en-US" i="0">
                          <a:latin typeface="Cambria Math" charset="0"/>
                        </a:rPr>
                        <m:t>O</m:t>
                      </m:r>
                      <m:r>
                        <a:rPr lang="en-US" b="0" i="0" smtClean="0">
                          <a:latin typeface="Cambria Math" charset="0"/>
                        </a:rPr>
                        <m:t>|</m:t>
                      </m:r>
                      <m:r>
                        <a:rPr lang="en-US" i="0">
                          <a:latin typeface="Cambria Math" charset="0"/>
                        </a:rPr>
                        <m:t>  </m:t>
                      </m:r>
                    </m:oMath>
                  </m:oMathPara>
                </a14:m>
                <a:endParaRPr lang="en-US" dirty="0">
                  <a:latin typeface="Cambria Math" charset="0"/>
                </a:endParaRPr>
              </a:p>
              <a:p>
                <a:r>
                  <a:rPr lang="en-US"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311700" y="2539397"/>
                <a:ext cx="2800956" cy="954107"/>
              </a:xfrm>
              <a:prstGeom prst="rect">
                <a:avLst/>
              </a:prstGeom>
              <a:blipFill rotWithShape="0">
                <a:blip r:embed="rId6"/>
                <a:stretch>
                  <a:fillRect l="-652" t="-1282" b="-12179"/>
                </a:stretch>
              </a:blipFill>
            </p:spPr>
            <p:txBody>
              <a:bodyPr/>
              <a:lstStyle/>
              <a:p>
                <a:r>
                  <a:rPr lang="en-US">
                    <a:noFill/>
                  </a:rPr>
                  <a:t> </a:t>
                </a:r>
              </a:p>
            </p:txBody>
          </p:sp>
        </mc:Fallback>
      </mc:AlternateContent>
      <p:sp>
        <p:nvSpPr>
          <p:cNvPr id="8" name="Google Shape;156;p32"/>
          <p:cNvSpPr/>
          <p:nvPr/>
        </p:nvSpPr>
        <p:spPr>
          <a:xfrm>
            <a:off x="5276249" y="1116375"/>
            <a:ext cx="2671800" cy="221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900" b="1" dirty="0">
                <a:solidFill>
                  <a:srgbClr val="000080"/>
                </a:solidFill>
                <a:highlight>
                  <a:srgbClr val="FFFFFF"/>
                </a:highlight>
                <a:latin typeface="Consolas"/>
                <a:ea typeface="Consolas"/>
                <a:cs typeface="Consolas"/>
                <a:sym typeface="Consolas"/>
              </a:rPr>
              <a:t>unsigned</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char</a:t>
            </a:r>
            <a:r>
              <a:rPr lang="en" sz="900" dirty="0">
                <a:solidFill>
                  <a:schemeClr val="dk1"/>
                </a:solidFill>
                <a:highlight>
                  <a:srgbClr val="FFFFFF"/>
                </a:highlight>
                <a:latin typeface="Consolas"/>
                <a:ea typeface="Consolas"/>
                <a:cs typeface="Consolas"/>
                <a:sym typeface="Consolas"/>
              </a:rPr>
              <a:t> key = input();</a:t>
            </a:r>
            <a:br>
              <a:rPr lang="en" sz="900" dirty="0">
                <a:solidFill>
                  <a:schemeClr val="dk1"/>
                </a:solidFill>
                <a:highlight>
                  <a:srgbClr val="FFFFFF"/>
                </a:highlight>
                <a:latin typeface="Consolas"/>
                <a:ea typeface="Consolas"/>
                <a:cs typeface="Consolas"/>
                <a:sym typeface="Consolas"/>
              </a:rPr>
            </a:br>
            <a:r>
              <a:rPr lang="en" sz="900" i="1" dirty="0">
                <a:solidFill>
                  <a:schemeClr val="dk1"/>
                </a:solidFill>
                <a:highlight>
                  <a:srgbClr val="FFFFFF"/>
                </a:highlight>
                <a:latin typeface="Consolas"/>
                <a:ea typeface="Consolas"/>
                <a:cs typeface="Consolas"/>
                <a:sym typeface="Consolas"/>
              </a:rPr>
              <a:t>// key = [0 ... 255]</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(key =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A(); </a:t>
            </a:r>
            <a:r>
              <a:rPr lang="en" sz="900" i="1" dirty="0">
                <a:solidFill>
                  <a:schemeClr val="dk1"/>
                </a:solidFill>
                <a:highlight>
                  <a:srgbClr val="FFFFFF"/>
                </a:highlight>
                <a:latin typeface="Consolas"/>
                <a:ea typeface="Consolas"/>
                <a:cs typeface="Consolas"/>
                <a:sym typeface="Consolas"/>
              </a:rPr>
              <a:t>// branch 1</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64</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B(); </a:t>
            </a:r>
            <a:r>
              <a:rPr lang="en" sz="900" i="1" dirty="0">
                <a:solidFill>
                  <a:schemeClr val="dk1"/>
                </a:solidFill>
                <a:highlight>
                  <a:srgbClr val="FFFFFF"/>
                </a:highlight>
                <a:latin typeface="Consolas"/>
                <a:ea typeface="Consolas"/>
                <a:cs typeface="Consolas"/>
                <a:sym typeface="Consolas"/>
              </a:rPr>
              <a:t>// branch 2</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C(); </a:t>
            </a:r>
            <a:r>
              <a:rPr lang="en" sz="900" i="1" dirty="0">
                <a:solidFill>
                  <a:schemeClr val="dk1"/>
                </a:solidFill>
                <a:highlight>
                  <a:srgbClr val="FFFFFF"/>
                </a:highlight>
                <a:latin typeface="Consolas"/>
                <a:ea typeface="Consolas"/>
                <a:cs typeface="Consolas"/>
                <a:sym typeface="Consolas"/>
              </a:rPr>
              <a:t>// branch 3</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D(); </a:t>
            </a:r>
            <a:r>
              <a:rPr lang="en" sz="900" i="1" dirty="0">
                <a:solidFill>
                  <a:schemeClr val="dk1"/>
                </a:solidFill>
                <a:highlight>
                  <a:srgbClr val="FFFFFF"/>
                </a:highlight>
                <a:latin typeface="Consolas"/>
                <a:ea typeface="Consolas"/>
                <a:cs typeface="Consolas"/>
                <a:sym typeface="Consolas"/>
              </a:rPr>
              <a:t>// branch 4</a:t>
            </a:r>
            <a:endParaRPr sz="1800" b="0" i="0" u="none" strike="noStrike" cap="none">
              <a:solidFill>
                <a:schemeClr val="dk1"/>
              </a:solidFill>
              <a:highlight>
                <a:srgbClr val="FFFFFF"/>
              </a:highlight>
              <a:latin typeface="Arial"/>
              <a:ea typeface="Arial"/>
              <a:cs typeface="Arial"/>
              <a:sym typeface="Arial"/>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861" y="3493504"/>
            <a:ext cx="4715736" cy="1040483"/>
          </a:xfrm>
          <a:prstGeom prst="rect">
            <a:avLst/>
          </a:prstGeom>
        </p:spPr>
      </p:pic>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ext uri="{D42A27DB-BD31-4B8C-83A1-F6EECF244321}">
                    <p14:modId xmlns:p14="http://schemas.microsoft.com/office/powerpoint/2010/main" val="795683473"/>
                  </p:ext>
                </p:extLst>
              </p:nvPr>
            </p:nvGraphicFramePr>
            <p:xfrm>
              <a:off x="5276249" y="3631586"/>
              <a:ext cx="3818925" cy="675005"/>
            </p:xfrm>
            <a:graphic>
              <a:graphicData uri="http://schemas.openxmlformats.org/drawingml/2006/table">
                <a:tbl>
                  <a:tblPr firstRow="1" bandRow="1">
                    <a:tableStyleId>{64B5361D-4D2A-41A0-B817-223A92E60F72}</a:tableStyleId>
                  </a:tblPr>
                  <a:tblGrid>
                    <a:gridCol w="763785">
                      <a:extLst>
                        <a:ext uri="{9D8B030D-6E8A-4147-A177-3AD203B41FA5}">
                          <a16:colId xmlns:a16="http://schemas.microsoft.com/office/drawing/2014/main" val="20000"/>
                        </a:ext>
                      </a:extLst>
                    </a:gridCol>
                    <a:gridCol w="763785">
                      <a:extLst>
                        <a:ext uri="{9D8B030D-6E8A-4147-A177-3AD203B41FA5}">
                          <a16:colId xmlns:a16="http://schemas.microsoft.com/office/drawing/2014/main" val="20001"/>
                        </a:ext>
                      </a:extLst>
                    </a:gridCol>
                    <a:gridCol w="763785">
                      <a:extLst>
                        <a:ext uri="{9D8B030D-6E8A-4147-A177-3AD203B41FA5}">
                          <a16:colId xmlns:a16="http://schemas.microsoft.com/office/drawing/2014/main" val="20002"/>
                        </a:ext>
                      </a:extLst>
                    </a:gridCol>
                    <a:gridCol w="763785">
                      <a:extLst>
                        <a:ext uri="{9D8B030D-6E8A-4147-A177-3AD203B41FA5}">
                          <a16:colId xmlns:a16="http://schemas.microsoft.com/office/drawing/2014/main" val="20003"/>
                        </a:ext>
                      </a:extLst>
                    </a:gridCol>
                    <a:gridCol w="763785">
                      <a:extLst>
                        <a:ext uri="{9D8B030D-6E8A-4147-A177-3AD203B41FA5}">
                          <a16:colId xmlns:a16="http://schemas.microsoft.com/office/drawing/2014/main" val="20004"/>
                        </a:ext>
                      </a:extLst>
                    </a:gridCol>
                  </a:tblGrid>
                  <a:tr h="271626">
                    <a:tc>
                      <a:txBody>
                        <a:bodyPr/>
                        <a:lstStyle/>
                        <a:p>
                          <a:pPr algn="ctr"/>
                          <a:r>
                            <a:rPr lang="en-US" sz="900" b="1" dirty="0"/>
                            <a:t>Branch</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271626">
                    <a:tc>
                      <a:txBody>
                        <a:bodyPr/>
                        <a:lstStyle/>
                        <a:p>
                          <a:pPr algn="ctr"/>
                          <a:r>
                            <a:rPr lang="en-US" sz="900" b="1" dirty="0"/>
                            <a:t>Possibility</a:t>
                          </a:r>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1</m:t>
                                    </m:r>
                                  </m:num>
                                  <m:den>
                                    <m:r>
                                      <a:rPr lang="en-US" sz="1000" b="0" i="1" smtClean="0">
                                        <a:latin typeface="Cambria Math" charset="0"/>
                                      </a:rPr>
                                      <m:t>256</m:t>
                                    </m:r>
                                  </m:den>
                                </m:f>
                              </m:oMath>
                            </m:oMathPara>
                          </a14:m>
                          <a:endParaRPr lang="en-US" sz="10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64</m:t>
                                    </m:r>
                                  </m:num>
                                  <m:den>
                                    <m:r>
                                      <a:rPr lang="en-US" sz="1000" b="0" i="1" smtClean="0">
                                        <a:latin typeface="Cambria Math" charset="0"/>
                                      </a:rPr>
                                      <m:t>256</m:t>
                                    </m:r>
                                  </m:den>
                                </m:f>
                              </m:oMath>
                            </m:oMathPara>
                          </a14:m>
                          <a:endParaRPr lang="en-US" sz="10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63</m:t>
                                    </m:r>
                                  </m:num>
                                  <m:den>
                                    <m:r>
                                      <a:rPr lang="en-US" sz="1000" b="0" i="1" smtClean="0">
                                        <a:latin typeface="Cambria Math" charset="0"/>
                                      </a:rPr>
                                      <m:t>256</m:t>
                                    </m:r>
                                  </m:den>
                                </m:f>
                              </m:oMath>
                            </m:oMathPara>
                          </a14:m>
                          <a:endParaRPr lang="en-US" sz="10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128</m:t>
                                    </m:r>
                                  </m:num>
                                  <m:den>
                                    <m:r>
                                      <a:rPr lang="en-US" sz="1000" b="0" i="1" smtClean="0">
                                        <a:latin typeface="Cambria Math" charset="0"/>
                                      </a:rPr>
                                      <m:t>256</m:t>
                                    </m:r>
                                  </m:den>
                                </m:f>
                              </m:oMath>
                            </m:oMathPara>
                          </a14:m>
                          <a:endParaRPr lang="en-US" sz="1000" dirty="0"/>
                        </a:p>
                      </a:txBody>
                      <a:tcPr/>
                    </a:tc>
                    <a:extLst>
                      <a:ext uri="{0D108BD9-81ED-4DB2-BD59-A6C34878D82A}">
                        <a16:rowId xmlns:a16="http://schemas.microsoft.com/office/drawing/2014/main" val="10001"/>
                      </a:ext>
                    </a:extLst>
                  </a:tr>
                </a:tbl>
              </a:graphicData>
            </a:graphic>
          </p:graphicFrame>
        </mc:Choice>
        <mc:Fallback xmlns="">
          <p:graphicFrame>
            <p:nvGraphicFramePr>
              <p:cNvPr id="21" name="Table 20"/>
              <p:cNvGraphicFramePr>
                <a:graphicFrameLocks noGrp="1"/>
              </p:cNvGraphicFramePr>
              <p:nvPr>
                <p:extLst>
                  <p:ext uri="{D42A27DB-BD31-4B8C-83A1-F6EECF244321}">
                    <p14:modId xmlns:p14="http://schemas.microsoft.com/office/powerpoint/2010/main" val="795683473"/>
                  </p:ext>
                </p:extLst>
              </p:nvPr>
            </p:nvGraphicFramePr>
            <p:xfrm>
              <a:off x="5276249" y="3631586"/>
              <a:ext cx="3818925" cy="682625"/>
            </p:xfrm>
            <a:graphic>
              <a:graphicData uri="http://schemas.openxmlformats.org/drawingml/2006/table">
                <a:tbl>
                  <a:tblPr firstRow="1" bandRow="1">
                    <a:tableStyleId>{64B5361D-4D2A-41A0-B817-223A92E60F72}</a:tableStyleId>
                  </a:tblPr>
                  <a:tblGrid>
                    <a:gridCol w="763785"/>
                    <a:gridCol w="763785"/>
                    <a:gridCol w="763785"/>
                    <a:gridCol w="763785"/>
                    <a:gridCol w="763785"/>
                  </a:tblGrid>
                  <a:tr h="304800">
                    <a:tc>
                      <a:txBody>
                        <a:bodyPr/>
                        <a:lstStyle/>
                        <a:p>
                          <a:pPr algn="ctr"/>
                          <a:r>
                            <a:rPr lang="en-US" sz="900" b="1" dirty="0" smtClean="0"/>
                            <a:t>Branch</a:t>
                          </a:r>
                          <a:endParaRPr lang="en-US" sz="900" b="1"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77825">
                    <a:tc>
                      <a:txBody>
                        <a:bodyPr/>
                        <a:lstStyle/>
                        <a:p>
                          <a:pPr algn="ctr"/>
                          <a:r>
                            <a:rPr lang="en-US" sz="900" b="1" dirty="0" smtClean="0"/>
                            <a:t>Possibility</a:t>
                          </a:r>
                          <a:endParaRPr lang="en-US" sz="900" b="1" dirty="0"/>
                        </a:p>
                      </a:txBody>
                      <a:tcPr/>
                    </a:tc>
                    <a:tc>
                      <a:txBody>
                        <a:bodyPr/>
                        <a:lstStyle/>
                        <a:p>
                          <a:endParaRPr lang="en-US"/>
                        </a:p>
                      </a:txBody>
                      <a:tcPr>
                        <a:blipFill rotWithShape="0">
                          <a:blip r:embed="rId8"/>
                          <a:stretch>
                            <a:fillRect l="-100000" t="-80952" r="-300000" b="-3175"/>
                          </a:stretch>
                        </a:blipFill>
                      </a:tcPr>
                    </a:tc>
                    <a:tc>
                      <a:txBody>
                        <a:bodyPr/>
                        <a:lstStyle/>
                        <a:p>
                          <a:endParaRPr lang="en-US"/>
                        </a:p>
                      </a:txBody>
                      <a:tcPr>
                        <a:blipFill rotWithShape="0">
                          <a:blip r:embed="rId8"/>
                          <a:stretch>
                            <a:fillRect l="-201600" t="-80952" r="-202400" b="-3175"/>
                          </a:stretch>
                        </a:blipFill>
                      </a:tcPr>
                    </a:tc>
                    <a:tc>
                      <a:txBody>
                        <a:bodyPr/>
                        <a:lstStyle/>
                        <a:p>
                          <a:endParaRPr lang="en-US"/>
                        </a:p>
                      </a:txBody>
                      <a:tcPr>
                        <a:blipFill rotWithShape="0">
                          <a:blip r:embed="rId8"/>
                          <a:stretch>
                            <a:fillRect l="-299206" t="-80952" r="-100794" b="-3175"/>
                          </a:stretch>
                        </a:blipFill>
                      </a:tcPr>
                    </a:tc>
                    <a:tc>
                      <a:txBody>
                        <a:bodyPr/>
                        <a:lstStyle/>
                        <a:p>
                          <a:endParaRPr lang="en-US"/>
                        </a:p>
                      </a:txBody>
                      <a:tcPr>
                        <a:blipFill rotWithShape="0">
                          <a:blip r:embed="rId8"/>
                          <a:stretch>
                            <a:fillRect l="-402400" t="-80952" r="-1600" b="-3175"/>
                          </a:stretch>
                        </a:blipFill>
                      </a:tcPr>
                    </a:tc>
                  </a:tr>
                </a:tbl>
              </a:graphicData>
            </a:graphic>
          </p:graphicFrame>
        </mc:Fallback>
      </mc:AlternateContent>
      <mc:AlternateContent xmlns:mc="http://schemas.openxmlformats.org/markup-compatibility/2006" xmlns:a14="http://schemas.microsoft.com/office/drawing/2010/main">
        <mc:Choice Requires="a14">
          <p:sp>
            <p:nvSpPr>
              <p:cNvPr id="22" name="TextBox 21"/>
              <p:cNvSpPr txBox="1"/>
              <p:nvPr/>
            </p:nvSpPr>
            <p:spPr>
              <a:xfrm>
                <a:off x="5276249" y="4456591"/>
                <a:ext cx="3392973" cy="513474"/>
              </a:xfrm>
              <a:prstGeom prst="rect">
                <a:avLst/>
              </a:prstGeom>
              <a:noFill/>
            </p:spPr>
            <p:txBody>
              <a:bodyPr wrap="square" rtlCol="0">
                <a:spAutoFit/>
              </a:bodyPr>
              <a:lstStyle/>
              <a:p>
                <a14:m>
                  <m:oMath xmlns:m="http://schemas.openxmlformats.org/officeDocument/2006/math">
                    <m:r>
                      <a:rPr lang="en-US" sz="800" b="0" i="1" smtClean="0">
                        <a:latin typeface="Cambria Math" charset="0"/>
                      </a:rPr>
                      <m:t>𝑀𝐼</m:t>
                    </m:r>
                    <m:r>
                      <a:rPr lang="en-US" sz="800" b="0" i="1" smtClean="0">
                        <a:latin typeface="Cambria Math" charset="0"/>
                      </a:rPr>
                      <m:t>= </m:t>
                    </m:r>
                    <m:f>
                      <m:fPr>
                        <m:ctrlPr>
                          <a:rPr lang="mr-IN" sz="800" b="0" i="1" smtClean="0">
                            <a:latin typeface="Cambria Math" panose="02040503050406030204" pitchFamily="18" charset="0"/>
                          </a:rPr>
                        </m:ctrlPr>
                      </m:fPr>
                      <m:num>
                        <m:r>
                          <a:rPr lang="en-US" sz="800" b="0" i="1" smtClean="0">
                            <a:latin typeface="Cambria Math" charset="0"/>
                          </a:rPr>
                          <m:t>1</m:t>
                        </m:r>
                      </m:num>
                      <m:den>
                        <m:r>
                          <a:rPr lang="en-US" sz="800" b="0" i="1" smtClean="0">
                            <a:latin typeface="Cambria Math" charset="0"/>
                          </a:rPr>
                          <m:t>256</m:t>
                        </m:r>
                      </m:den>
                    </m:f>
                    <m:sSub>
                      <m:sSubPr>
                        <m:ctrlPr>
                          <a:rPr lang="en-US" sz="800" b="0" i="1" smtClean="0">
                            <a:latin typeface="Cambria Math" panose="02040503050406030204" pitchFamily="18" charset="0"/>
                          </a:rPr>
                        </m:ctrlPr>
                      </m:sSubPr>
                      <m:e>
                        <m:r>
                          <a:rPr lang="en-US" sz="800" b="0" i="1" smtClean="0">
                            <a:latin typeface="Cambria Math" charset="0"/>
                          </a:rPr>
                          <m:t>𝑙𝑜𝑔</m:t>
                        </m:r>
                      </m:e>
                      <m:sub>
                        <m:r>
                          <a:rPr lang="en-US" sz="800" b="0" i="1" smtClean="0">
                            <a:latin typeface="Cambria Math" charset="0"/>
                          </a:rPr>
                          <m:t>2</m:t>
                        </m:r>
                      </m:sub>
                    </m:sSub>
                    <m:f>
                      <m:fPr>
                        <m:ctrlPr>
                          <a:rPr lang="mr-IN" sz="800" b="0" i="1" smtClean="0">
                            <a:latin typeface="Cambria Math" panose="02040503050406030204" pitchFamily="18" charset="0"/>
                          </a:rPr>
                        </m:ctrlPr>
                      </m:fPr>
                      <m:num>
                        <m:r>
                          <a:rPr lang="en-US" sz="800" b="0" i="1" smtClean="0">
                            <a:latin typeface="Cambria Math" charset="0"/>
                          </a:rPr>
                          <m:t>1</m:t>
                        </m:r>
                      </m:num>
                      <m:den>
                        <m:r>
                          <a:rPr lang="en-US" sz="800" b="0" i="1" smtClean="0">
                            <a:latin typeface="Cambria Math" charset="0"/>
                          </a:rPr>
                          <m:t>256</m:t>
                        </m:r>
                      </m:den>
                    </m:f>
                    <m:r>
                      <a:rPr lang="en-US" sz="800" b="0" i="1" smtClean="0">
                        <a:latin typeface="Cambria Math" charset="0"/>
                      </a:rPr>
                      <m:t>+</m:t>
                    </m:r>
                    <m:f>
                      <m:fPr>
                        <m:ctrlPr>
                          <a:rPr lang="mr-IN" sz="800" i="1">
                            <a:latin typeface="Cambria Math" panose="02040503050406030204" pitchFamily="18" charset="0"/>
                          </a:rPr>
                        </m:ctrlPr>
                      </m:fPr>
                      <m:num>
                        <m:r>
                          <a:rPr lang="en-US" sz="800" b="0" i="1" smtClean="0">
                            <a:latin typeface="Cambria Math" charset="0"/>
                          </a:rPr>
                          <m:t>64</m:t>
                        </m:r>
                      </m:num>
                      <m:den>
                        <m:r>
                          <a:rPr lang="en-US" sz="800" i="1">
                            <a:latin typeface="Cambria Math" charset="0"/>
                          </a:rPr>
                          <m:t>256</m:t>
                        </m:r>
                      </m:den>
                    </m:f>
                    <m:sSub>
                      <m:sSubPr>
                        <m:ctrlPr>
                          <a:rPr lang="en-US" sz="800" i="1">
                            <a:latin typeface="Cambria Math" panose="02040503050406030204" pitchFamily="18" charset="0"/>
                          </a:rPr>
                        </m:ctrlPr>
                      </m:sSubPr>
                      <m:e>
                        <m:r>
                          <a:rPr lang="en-US" sz="800" i="1">
                            <a:latin typeface="Cambria Math" charset="0"/>
                          </a:rPr>
                          <m:t>𝑙𝑜𝑔</m:t>
                        </m:r>
                      </m:e>
                      <m:sub>
                        <m:r>
                          <a:rPr lang="en-US" sz="800" i="1">
                            <a:latin typeface="Cambria Math" charset="0"/>
                          </a:rPr>
                          <m:t>2</m:t>
                        </m:r>
                      </m:sub>
                    </m:sSub>
                    <m:f>
                      <m:fPr>
                        <m:ctrlPr>
                          <a:rPr lang="mr-IN" sz="800" i="1">
                            <a:latin typeface="Cambria Math" panose="02040503050406030204" pitchFamily="18" charset="0"/>
                          </a:rPr>
                        </m:ctrlPr>
                      </m:fPr>
                      <m:num>
                        <m:r>
                          <a:rPr lang="en-US" sz="800" b="0" i="1" smtClean="0">
                            <a:latin typeface="Cambria Math" charset="0"/>
                          </a:rPr>
                          <m:t>64</m:t>
                        </m:r>
                      </m:num>
                      <m:den>
                        <m:r>
                          <a:rPr lang="en-US" sz="800" i="1">
                            <a:latin typeface="Cambria Math" charset="0"/>
                          </a:rPr>
                          <m:t>256</m:t>
                        </m:r>
                      </m:den>
                    </m:f>
                  </m:oMath>
                </a14:m>
                <a:r>
                  <a:rPr lang="en-US" sz="800" dirty="0"/>
                  <a:t> </a:t>
                </a:r>
                <a14:m>
                  <m:oMath xmlns:m="http://schemas.openxmlformats.org/officeDocument/2006/math">
                    <m:r>
                      <a:rPr lang="en-US" sz="800" i="1">
                        <a:latin typeface="Cambria Math" charset="0"/>
                      </a:rPr>
                      <m:t>+</m:t>
                    </m:r>
                    <m:f>
                      <m:fPr>
                        <m:ctrlPr>
                          <a:rPr lang="mr-IN" sz="800" i="1">
                            <a:latin typeface="Cambria Math" panose="02040503050406030204" pitchFamily="18" charset="0"/>
                          </a:rPr>
                        </m:ctrlPr>
                      </m:fPr>
                      <m:num>
                        <m:r>
                          <a:rPr lang="en-US" sz="800" b="0" i="1" smtClean="0">
                            <a:latin typeface="Cambria Math" charset="0"/>
                          </a:rPr>
                          <m:t>63</m:t>
                        </m:r>
                      </m:num>
                      <m:den>
                        <m:r>
                          <a:rPr lang="en-US" sz="800" i="1">
                            <a:latin typeface="Cambria Math" charset="0"/>
                          </a:rPr>
                          <m:t>256</m:t>
                        </m:r>
                      </m:den>
                    </m:f>
                    <m:sSub>
                      <m:sSubPr>
                        <m:ctrlPr>
                          <a:rPr lang="en-US" sz="800" i="1">
                            <a:latin typeface="Cambria Math" panose="02040503050406030204" pitchFamily="18" charset="0"/>
                          </a:rPr>
                        </m:ctrlPr>
                      </m:sSubPr>
                      <m:e>
                        <m:r>
                          <a:rPr lang="en-US" sz="800" i="1">
                            <a:latin typeface="Cambria Math" charset="0"/>
                          </a:rPr>
                          <m:t>𝑙𝑜𝑔</m:t>
                        </m:r>
                      </m:e>
                      <m:sub>
                        <m:r>
                          <a:rPr lang="en-US" sz="800" i="1">
                            <a:latin typeface="Cambria Math" charset="0"/>
                          </a:rPr>
                          <m:t>2</m:t>
                        </m:r>
                      </m:sub>
                    </m:sSub>
                    <m:f>
                      <m:fPr>
                        <m:ctrlPr>
                          <a:rPr lang="mr-IN" sz="800" i="1">
                            <a:latin typeface="Cambria Math" panose="02040503050406030204" pitchFamily="18" charset="0"/>
                          </a:rPr>
                        </m:ctrlPr>
                      </m:fPr>
                      <m:num>
                        <m:r>
                          <a:rPr lang="en-US" sz="800" b="0" i="1" smtClean="0">
                            <a:latin typeface="Cambria Math" charset="0"/>
                          </a:rPr>
                          <m:t>63</m:t>
                        </m:r>
                      </m:num>
                      <m:den>
                        <m:r>
                          <a:rPr lang="en-US" sz="800" i="1">
                            <a:latin typeface="Cambria Math" charset="0"/>
                          </a:rPr>
                          <m:t>256</m:t>
                        </m:r>
                      </m:den>
                    </m:f>
                  </m:oMath>
                </a14:m>
                <a:r>
                  <a:rPr lang="en-US" sz="800" dirty="0"/>
                  <a:t> </a:t>
                </a:r>
                <a14:m>
                  <m:oMath xmlns:m="http://schemas.openxmlformats.org/officeDocument/2006/math">
                    <m:r>
                      <a:rPr lang="en-US" sz="800" i="1">
                        <a:latin typeface="Cambria Math" charset="0"/>
                      </a:rPr>
                      <m:t>+</m:t>
                    </m:r>
                    <m:f>
                      <m:fPr>
                        <m:ctrlPr>
                          <a:rPr lang="mr-IN" sz="800" i="1">
                            <a:latin typeface="Cambria Math" panose="02040503050406030204" pitchFamily="18" charset="0"/>
                          </a:rPr>
                        </m:ctrlPr>
                      </m:fPr>
                      <m:num>
                        <m:r>
                          <a:rPr lang="en-US" sz="800" i="1">
                            <a:latin typeface="Cambria Math" charset="0"/>
                          </a:rPr>
                          <m:t>1</m:t>
                        </m:r>
                        <m:r>
                          <a:rPr lang="en-US" sz="800" b="0" i="1" smtClean="0">
                            <a:latin typeface="Cambria Math" charset="0"/>
                          </a:rPr>
                          <m:t>28</m:t>
                        </m:r>
                      </m:num>
                      <m:den>
                        <m:r>
                          <a:rPr lang="en-US" sz="800" i="1">
                            <a:latin typeface="Cambria Math" charset="0"/>
                          </a:rPr>
                          <m:t>256</m:t>
                        </m:r>
                      </m:den>
                    </m:f>
                    <m:sSub>
                      <m:sSubPr>
                        <m:ctrlPr>
                          <a:rPr lang="en-US" sz="800" i="1">
                            <a:latin typeface="Cambria Math" panose="02040503050406030204" pitchFamily="18" charset="0"/>
                          </a:rPr>
                        </m:ctrlPr>
                      </m:sSubPr>
                      <m:e>
                        <m:r>
                          <a:rPr lang="en-US" sz="800" i="1">
                            <a:latin typeface="Cambria Math" charset="0"/>
                          </a:rPr>
                          <m:t>𝑙𝑜𝑔</m:t>
                        </m:r>
                      </m:e>
                      <m:sub>
                        <m:r>
                          <a:rPr lang="en-US" sz="800" i="1">
                            <a:latin typeface="Cambria Math" charset="0"/>
                          </a:rPr>
                          <m:t>2</m:t>
                        </m:r>
                      </m:sub>
                    </m:sSub>
                    <m:f>
                      <m:fPr>
                        <m:ctrlPr>
                          <a:rPr lang="mr-IN" sz="800" i="1">
                            <a:latin typeface="Cambria Math" panose="02040503050406030204" pitchFamily="18" charset="0"/>
                          </a:rPr>
                        </m:ctrlPr>
                      </m:fPr>
                      <m:num>
                        <m:r>
                          <a:rPr lang="en-US" sz="800" b="0" i="1" smtClean="0">
                            <a:latin typeface="Cambria Math" charset="0"/>
                          </a:rPr>
                          <m:t>128</m:t>
                        </m:r>
                      </m:num>
                      <m:den>
                        <m:r>
                          <a:rPr lang="en-US" sz="800" i="1">
                            <a:latin typeface="Cambria Math" charset="0"/>
                          </a:rPr>
                          <m:t>256</m:t>
                        </m:r>
                      </m:den>
                    </m:f>
                    <m:r>
                      <a:rPr lang="en-US" sz="800" b="0" i="1" smtClean="0">
                        <a:latin typeface="Cambria Math" charset="0"/>
                      </a:rPr>
                      <m:t>=1.7</m:t>
                    </m:r>
                    <m:r>
                      <a:rPr lang="en-US" sz="800" b="0" i="1" smtClean="0">
                        <a:latin typeface="Cambria Math" charset="0"/>
                      </a:rPr>
                      <m:t>𝑏𝑖𝑡𝑠</m:t>
                    </m:r>
                  </m:oMath>
                </a14:m>
                <a:endParaRPr lang="en-US" sz="800" b="0" dirty="0"/>
              </a:p>
              <a:p>
                <a:endParaRPr lang="en-US" sz="800" b="0" i="1" dirty="0">
                  <a:latin typeface="Cambria Math" charset="0"/>
                </a:endParaRPr>
              </a:p>
              <a:p>
                <a:pPr/>
                <a14:m>
                  <m:oMathPara xmlns:m="http://schemas.openxmlformats.org/officeDocument/2006/math">
                    <m:oMathParaPr>
                      <m:jc m:val="left"/>
                    </m:oMathParaPr>
                    <m:oMath xmlns:m="http://schemas.openxmlformats.org/officeDocument/2006/math">
                      <m:r>
                        <a:rPr lang="en-US" sz="800" b="0" i="1" smtClean="0">
                          <a:latin typeface="Cambria Math" charset="0"/>
                        </a:rPr>
                        <m:t>𝑀𝐿</m:t>
                      </m:r>
                      <m:r>
                        <a:rPr lang="en-US" sz="800" b="0" i="1" smtClean="0">
                          <a:latin typeface="Cambria Math" charset="0"/>
                        </a:rPr>
                        <m:t>= </m:t>
                      </m:r>
                      <m:sSub>
                        <m:sSubPr>
                          <m:ctrlPr>
                            <a:rPr lang="en-US" sz="800" b="0" i="1" smtClean="0">
                              <a:latin typeface="Cambria Math" panose="02040503050406030204" pitchFamily="18" charset="0"/>
                            </a:rPr>
                          </m:ctrlPr>
                        </m:sSubPr>
                        <m:e>
                          <m:r>
                            <a:rPr lang="en-US" sz="800" b="0" i="1" smtClean="0">
                              <a:latin typeface="Cambria Math" charset="0"/>
                            </a:rPr>
                            <m:t>𝑙𝑜𝑔</m:t>
                          </m:r>
                        </m:e>
                        <m:sub>
                          <m:r>
                            <a:rPr lang="en-US" sz="800" b="0" i="1" smtClean="0">
                              <a:latin typeface="Cambria Math" charset="0"/>
                            </a:rPr>
                            <m:t>2</m:t>
                          </m:r>
                        </m:sub>
                      </m:sSub>
                      <m:r>
                        <a:rPr lang="en-US" sz="800" b="0" i="1" smtClean="0">
                          <a:latin typeface="Cambria Math" charset="0"/>
                        </a:rPr>
                        <m:t>4=2</m:t>
                      </m:r>
                      <m:r>
                        <a:rPr lang="en-US" sz="800" b="0" i="1" smtClean="0">
                          <a:latin typeface="Cambria Math" charset="0"/>
                        </a:rPr>
                        <m:t>𝑏𝑖𝑡𝑠</m:t>
                      </m:r>
                    </m:oMath>
                  </m:oMathPara>
                </a14:m>
                <a:endParaRPr lang="en-US" sz="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276249" y="4456591"/>
                <a:ext cx="3392973" cy="513474"/>
              </a:xfrm>
              <a:prstGeom prst="rect">
                <a:avLst/>
              </a:prstGeom>
              <a:blipFill rotWithShape="0">
                <a:blip r:embed="rId9"/>
                <a:stretch>
                  <a:fillRect t="-21429" b="-35714"/>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23</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22"/>
    </mc:Choice>
    <mc:Fallback xmlns="">
      <p:transition spd="slow" advTm="1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Challenge 1: Information Definition</a:t>
            </a:r>
            <a:endParaRPr>
              <a:latin typeface="Comic Sans MS" charset="0"/>
              <a:ea typeface="Comic Sans MS" charset="0"/>
              <a:cs typeface="Comic Sans MS" charset="0"/>
            </a:endParaRPr>
          </a:p>
        </p:txBody>
      </p:sp>
      <p:sp>
        <p:nvSpPr>
          <p:cNvPr id="4" name="Google Shape;156;p32"/>
          <p:cNvSpPr/>
          <p:nvPr/>
        </p:nvSpPr>
        <p:spPr>
          <a:xfrm>
            <a:off x="311700" y="1195888"/>
            <a:ext cx="2671800" cy="221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ltLang="zh-CN" sz="900" i="1" dirty="0">
                <a:solidFill>
                  <a:schemeClr val="dk1"/>
                </a:solidFill>
                <a:highlight>
                  <a:srgbClr val="FFFFFF"/>
                </a:highlight>
                <a:latin typeface="Consolas"/>
                <a:ea typeface="Consolas"/>
                <a:cs typeface="Consolas"/>
                <a:sym typeface="Consolas"/>
              </a:rPr>
              <a:t>//</a:t>
            </a:r>
            <a:r>
              <a:rPr lang="zh-CN" altLang="en-US" sz="900" i="1">
                <a:solidFill>
                  <a:schemeClr val="dk1"/>
                </a:solidFill>
                <a:highlight>
                  <a:srgbClr val="FFFFFF"/>
                </a:highlight>
                <a:latin typeface="Consolas"/>
                <a:ea typeface="Consolas"/>
                <a:cs typeface="Consolas"/>
                <a:sym typeface="Consolas"/>
              </a:rPr>
              <a:t> </a:t>
            </a:r>
            <a:r>
              <a:rPr lang="en-US" altLang="zh-CN" sz="900" i="1" dirty="0">
                <a:solidFill>
                  <a:schemeClr val="dk1"/>
                </a:solidFill>
                <a:highlight>
                  <a:srgbClr val="FFFFFF"/>
                </a:highlight>
                <a:latin typeface="Consolas"/>
                <a:ea typeface="Consolas"/>
                <a:cs typeface="Consolas"/>
                <a:sym typeface="Consolas"/>
              </a:rPr>
              <a:t>Dummy password checker</a:t>
            </a:r>
            <a:endParaRPr lang="en-US" sz="900" i="1" dirty="0">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900" b="1" dirty="0">
                <a:solidFill>
                  <a:srgbClr val="000080"/>
                </a:solidFill>
                <a:highlight>
                  <a:srgbClr val="FFFFFF"/>
                </a:highlight>
                <a:latin typeface="Consolas"/>
                <a:ea typeface="Consolas"/>
                <a:cs typeface="Consolas"/>
                <a:sym typeface="Consolas"/>
              </a:rPr>
              <a:t>unsigned</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char</a:t>
            </a:r>
            <a:r>
              <a:rPr lang="en" sz="900" dirty="0">
                <a:solidFill>
                  <a:schemeClr val="dk1"/>
                </a:solidFill>
                <a:highlight>
                  <a:srgbClr val="FFFFFF"/>
                </a:highlight>
                <a:latin typeface="Consolas"/>
                <a:ea typeface="Consolas"/>
                <a:cs typeface="Consolas"/>
                <a:sym typeface="Consolas"/>
              </a:rPr>
              <a:t> key = input();</a:t>
            </a:r>
            <a:br>
              <a:rPr lang="en" sz="900" dirty="0">
                <a:solidFill>
                  <a:schemeClr val="dk1"/>
                </a:solidFill>
                <a:highlight>
                  <a:srgbClr val="FFFFFF"/>
                </a:highlight>
                <a:latin typeface="Consolas"/>
                <a:ea typeface="Consolas"/>
                <a:cs typeface="Consolas"/>
                <a:sym typeface="Consolas"/>
              </a:rPr>
            </a:br>
            <a:r>
              <a:rPr lang="en" sz="900" i="1" dirty="0">
                <a:solidFill>
                  <a:schemeClr val="dk1"/>
                </a:solidFill>
                <a:highlight>
                  <a:srgbClr val="FFFFFF"/>
                </a:highlight>
                <a:latin typeface="Consolas"/>
                <a:ea typeface="Consolas"/>
                <a:cs typeface="Consolas"/>
                <a:sym typeface="Consolas"/>
              </a:rPr>
              <a:t>// key = [0 ... 255]</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(key =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A(); </a:t>
            </a:r>
            <a:r>
              <a:rPr lang="en" sz="900" i="1" dirty="0">
                <a:solidFill>
                  <a:schemeClr val="dk1"/>
                </a:solidFill>
                <a:highlight>
                  <a:srgbClr val="FFFFFF"/>
                </a:highlight>
                <a:latin typeface="Consolas"/>
                <a:ea typeface="Consolas"/>
                <a:cs typeface="Consolas"/>
                <a:sym typeface="Consolas"/>
              </a:rPr>
              <a:t>// branch 1</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64</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B(); </a:t>
            </a:r>
            <a:r>
              <a:rPr lang="en" sz="900" i="1" dirty="0">
                <a:solidFill>
                  <a:schemeClr val="dk1"/>
                </a:solidFill>
                <a:highlight>
                  <a:srgbClr val="FFFFFF"/>
                </a:highlight>
                <a:latin typeface="Consolas"/>
                <a:ea typeface="Consolas"/>
                <a:cs typeface="Consolas"/>
                <a:sym typeface="Consolas"/>
              </a:rPr>
              <a:t>// branch 2</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C(); </a:t>
            </a:r>
            <a:r>
              <a:rPr lang="en" sz="900" i="1" dirty="0">
                <a:solidFill>
                  <a:schemeClr val="dk1"/>
                </a:solidFill>
                <a:highlight>
                  <a:srgbClr val="FFFFFF"/>
                </a:highlight>
                <a:latin typeface="Consolas"/>
                <a:ea typeface="Consolas"/>
                <a:cs typeface="Consolas"/>
                <a:sym typeface="Consolas"/>
              </a:rPr>
              <a:t>// branch 3</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D(); </a:t>
            </a:r>
            <a:r>
              <a:rPr lang="en" sz="900" i="1" dirty="0">
                <a:solidFill>
                  <a:schemeClr val="dk1"/>
                </a:solidFill>
                <a:highlight>
                  <a:srgbClr val="FFFFFF"/>
                </a:highlight>
                <a:latin typeface="Consolas"/>
                <a:ea typeface="Consolas"/>
                <a:cs typeface="Consolas"/>
                <a:sym typeface="Consolas"/>
              </a:rPr>
              <a:t>// branch 4</a:t>
            </a:r>
            <a:endParaRPr sz="1800" b="0" i="0" u="none" strike="noStrike" cap="none">
              <a:solidFill>
                <a:schemeClr val="dk1"/>
              </a:solidFill>
              <a:highlight>
                <a:srgbClr val="FFFFFF"/>
              </a:highlight>
              <a:latin typeface="Arial"/>
              <a:ea typeface="Arial"/>
              <a:cs typeface="Arial"/>
              <a:sym typeface="Arial"/>
            </a:endParaRPr>
          </a:p>
        </p:txBody>
      </p:sp>
      <p:sp>
        <p:nvSpPr>
          <p:cNvPr id="2" name="TextBox 1"/>
          <p:cNvSpPr txBox="1"/>
          <p:nvPr/>
        </p:nvSpPr>
        <p:spPr>
          <a:xfrm>
            <a:off x="3754783" y="1133787"/>
            <a:ext cx="4417667" cy="1169551"/>
          </a:xfrm>
          <a:prstGeom prst="rect">
            <a:avLst/>
          </a:prstGeom>
          <a:noFill/>
        </p:spPr>
        <p:txBody>
          <a:bodyPr wrap="square" rtlCol="0">
            <a:spAutoFit/>
          </a:bodyPr>
          <a:lstStyle/>
          <a:p>
            <a:r>
              <a:rPr lang="en-US" dirty="0">
                <a:latin typeface="Comic Sans MS" charset="0"/>
                <a:ea typeface="Comic Sans MS" charset="0"/>
                <a:cs typeface="Comic Sans MS" charset="0"/>
              </a:rPr>
              <a:t>Suppose an attacker knows the code run branch 1, then he knows the key equals to 128.</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Mutual Information: 1.7 bits</a:t>
            </a:r>
          </a:p>
          <a:p>
            <a:r>
              <a:rPr lang="en-US" dirty="0">
                <a:latin typeface="Comic Sans MS" charset="0"/>
                <a:ea typeface="Comic Sans MS" charset="0"/>
                <a:cs typeface="Comic Sans MS" charset="0"/>
              </a:rPr>
              <a:t>Max Leakage: 2 bits</a:t>
            </a:r>
          </a:p>
        </p:txBody>
      </p:sp>
      <p:sp>
        <p:nvSpPr>
          <p:cNvPr id="3" name="TextBox 2"/>
          <p:cNvSpPr txBox="1"/>
          <p:nvPr/>
        </p:nvSpPr>
        <p:spPr>
          <a:xfrm>
            <a:off x="3754783" y="2606260"/>
            <a:ext cx="4130261" cy="523220"/>
          </a:xfrm>
          <a:prstGeom prst="rect">
            <a:avLst/>
          </a:prstGeom>
          <a:noFill/>
        </p:spPr>
        <p:txBody>
          <a:bodyPr wrap="square" rtlCol="0">
            <a:spAutoFit/>
          </a:bodyPr>
          <a:lstStyle/>
          <a:p>
            <a:r>
              <a:rPr lang="en-US" dirty="0">
                <a:latin typeface="Comic Sans MS" charset="0"/>
                <a:ea typeface="Comic Sans MS" charset="0"/>
                <a:cs typeface="Comic Sans MS" charset="0"/>
              </a:rPr>
              <a:t>Problem: Both methods neglect the input key and give an “average” estimate.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82" y="3713710"/>
            <a:ext cx="3524435" cy="7727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713710"/>
            <a:ext cx="3255886" cy="706032"/>
          </a:xfrm>
          <a:prstGeom prst="rect">
            <a:avLst/>
          </a:prstGeom>
        </p:spPr>
      </p:pic>
      <p:sp>
        <p:nvSpPr>
          <p:cNvPr id="9" name="TextBox 8"/>
          <p:cNvSpPr txBox="1"/>
          <p:nvPr/>
        </p:nvSpPr>
        <p:spPr>
          <a:xfrm>
            <a:off x="1107485" y="4512775"/>
            <a:ext cx="2539014" cy="307777"/>
          </a:xfrm>
          <a:prstGeom prst="rect">
            <a:avLst/>
          </a:prstGeom>
          <a:noFill/>
        </p:spPr>
        <p:txBody>
          <a:bodyPr wrap="square" rtlCol="0">
            <a:spAutoFit/>
          </a:bodyPr>
          <a:lstStyle/>
          <a:p>
            <a:r>
              <a:rPr lang="en-US" dirty="0"/>
              <a:t>Figure 3. Mutual Information  </a:t>
            </a:r>
          </a:p>
        </p:txBody>
      </p:sp>
      <p:sp>
        <p:nvSpPr>
          <p:cNvPr id="10" name="TextBox 9"/>
          <p:cNvSpPr txBox="1"/>
          <p:nvPr/>
        </p:nvSpPr>
        <p:spPr>
          <a:xfrm>
            <a:off x="5288872" y="4482125"/>
            <a:ext cx="2539014" cy="307777"/>
          </a:xfrm>
          <a:prstGeom prst="rect">
            <a:avLst/>
          </a:prstGeom>
          <a:noFill/>
        </p:spPr>
        <p:txBody>
          <a:bodyPr wrap="square" rtlCol="0">
            <a:spAutoFit/>
          </a:bodyPr>
          <a:lstStyle/>
          <a:p>
            <a:r>
              <a:rPr lang="en-US" dirty="0"/>
              <a:t>Figure 4. Real Attack</a:t>
            </a:r>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24</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latin typeface="Comic Sans MS" charset="0"/>
                <a:ea typeface="Comic Sans MS" charset="0"/>
                <a:cs typeface="Comic Sans MS" charset="0"/>
              </a:rPr>
              <a:t>Challenge </a:t>
            </a:r>
            <a:r>
              <a:rPr lang="en-US" dirty="0">
                <a:latin typeface="Comic Sans MS" charset="0"/>
                <a:ea typeface="Comic Sans MS" charset="0"/>
                <a:cs typeface="Comic Sans MS" charset="0"/>
              </a:rPr>
              <a:t>2</a:t>
            </a:r>
            <a:r>
              <a:rPr lang="en" dirty="0">
                <a:latin typeface="Comic Sans MS" charset="0"/>
                <a:ea typeface="Comic Sans MS" charset="0"/>
                <a:cs typeface="Comic Sans MS" charset="0"/>
              </a:rPr>
              <a:t>: </a:t>
            </a:r>
            <a:r>
              <a:rPr lang="en-US" dirty="0">
                <a:latin typeface="Comic Sans MS" charset="0"/>
                <a:ea typeface="Comic Sans MS" charset="0"/>
                <a:cs typeface="Comic Sans MS" charset="0"/>
              </a:rPr>
              <a:t>Leakage Dependence</a:t>
            </a:r>
          </a:p>
        </p:txBody>
      </p:sp>
      <p:sp>
        <p:nvSpPr>
          <p:cNvPr id="3" name="Text Placeholder 2"/>
          <p:cNvSpPr>
            <a:spLocks noGrp="1"/>
          </p:cNvSpPr>
          <p:nvPr>
            <p:ph type="body" idx="1"/>
          </p:nvPr>
        </p:nvSpPr>
        <p:spPr>
          <a:xfrm>
            <a:off x="311700" y="1151883"/>
            <a:ext cx="8520600" cy="1776255"/>
          </a:xfrm>
        </p:spPr>
        <p:txBody>
          <a:bodyPr>
            <a:normAutofit lnSpcReduction="10000"/>
          </a:bodyPr>
          <a:lstStyle/>
          <a:p>
            <a:r>
              <a:rPr lang="en-US" dirty="0">
                <a:latin typeface="Comic Sans MS" charset="0"/>
                <a:ea typeface="Comic Sans MS" charset="0"/>
                <a:cs typeface="Comic Sans MS" charset="0"/>
              </a:rPr>
              <a:t>Suppose one program has two leakage sites</a:t>
            </a:r>
            <a:r>
              <a:rPr lang="zh-CN" altLang="en-US">
                <a:latin typeface="Comic Sans MS" charset="0"/>
                <a:ea typeface="Comic Sans MS" charset="0"/>
                <a:cs typeface="Comic Sans MS" charset="0"/>
              </a:rPr>
              <a:t> </a:t>
            </a:r>
            <a:r>
              <a:rPr lang="en-US" altLang="zh-CN" dirty="0">
                <a:latin typeface="Comic Sans MS" charset="0"/>
                <a:ea typeface="Comic Sans MS" charset="0"/>
                <a:cs typeface="Comic Sans MS" charset="0"/>
              </a:rPr>
              <a:t>A and B</a:t>
            </a:r>
            <a:r>
              <a:rPr lang="en-US" dirty="0">
                <a:latin typeface="Comic Sans MS" charset="0"/>
                <a:ea typeface="Comic Sans MS" charset="0"/>
                <a:cs typeface="Comic Sans MS" charset="0"/>
              </a:rPr>
              <a:t>.</a:t>
            </a:r>
          </a:p>
          <a:p>
            <a:pPr lvl="1"/>
            <a:r>
              <a:rPr lang="en-US" dirty="0">
                <a:latin typeface="Comic Sans MS" charset="0"/>
                <a:ea typeface="Comic Sans MS" charset="0"/>
                <a:cs typeface="Comic Sans MS" charset="0"/>
              </a:rPr>
              <a:t>Independent Leakage</a:t>
            </a:r>
          </a:p>
          <a:p>
            <a:pPr lvl="1"/>
            <a:r>
              <a:rPr lang="en-US" dirty="0">
                <a:latin typeface="Comic Sans MS" charset="0"/>
                <a:ea typeface="Comic Sans MS" charset="0"/>
                <a:cs typeface="Comic Sans MS" charset="0"/>
              </a:rPr>
              <a:t>Mutual Exclusive Leakage</a:t>
            </a:r>
          </a:p>
          <a:p>
            <a:pPr lvl="1"/>
            <a:r>
              <a:rPr lang="en-US" dirty="0">
                <a:latin typeface="Comic Sans MS" charset="0"/>
                <a:ea typeface="Comic Sans MS" charset="0"/>
                <a:cs typeface="Comic Sans MS" charset="0"/>
              </a:rPr>
              <a:t>Dependent Leakage</a:t>
            </a:r>
          </a:p>
        </p:txBody>
      </p:sp>
      <p:sp>
        <p:nvSpPr>
          <p:cNvPr id="5" name="Google Shape;204;p40"/>
          <p:cNvSpPr/>
          <p:nvPr/>
        </p:nvSpPr>
        <p:spPr>
          <a:xfrm>
            <a:off x="481304" y="3188609"/>
            <a:ext cx="3078600" cy="140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100" b="1" dirty="0">
                <a:solidFill>
                  <a:srgbClr val="000080"/>
                </a:solidFill>
                <a:highlight>
                  <a:srgbClr val="FFFFFF"/>
                </a:highlight>
                <a:latin typeface="Consolas"/>
                <a:ea typeface="Consolas"/>
                <a:cs typeface="Consolas"/>
                <a:sym typeface="Consolas"/>
              </a:rPr>
              <a:t>unsigned</a:t>
            </a:r>
            <a:r>
              <a:rPr lang="en" sz="1100" dirty="0">
                <a:solidFill>
                  <a:schemeClr val="dk1"/>
                </a:solidFill>
                <a:highlight>
                  <a:srgbClr val="FFFFFF"/>
                </a:highlight>
                <a:latin typeface="Consolas"/>
                <a:ea typeface="Consolas"/>
                <a:cs typeface="Consolas"/>
                <a:sym typeface="Consolas"/>
              </a:rPr>
              <a:t> </a:t>
            </a:r>
            <a:r>
              <a:rPr lang="en" sz="1100" b="1" dirty="0">
                <a:solidFill>
                  <a:srgbClr val="000080"/>
                </a:solidFill>
                <a:highlight>
                  <a:srgbClr val="FFFFFF"/>
                </a:highlight>
                <a:latin typeface="Consolas"/>
                <a:ea typeface="Consolas"/>
                <a:cs typeface="Consolas"/>
                <a:sym typeface="Consolas"/>
              </a:rPr>
              <a:t>char</a:t>
            </a:r>
            <a:r>
              <a:rPr lang="en" sz="1100" dirty="0">
                <a:solidFill>
                  <a:schemeClr val="dk1"/>
                </a:solidFill>
                <a:highlight>
                  <a:srgbClr val="FFFFFF"/>
                </a:highlight>
                <a:latin typeface="Consolas"/>
                <a:ea typeface="Consolas"/>
                <a:cs typeface="Consolas"/>
                <a:sym typeface="Consolas"/>
              </a:rPr>
              <a:t> k1, k2, t1, t2;</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t1 = k1 + </a:t>
            </a:r>
            <a:r>
              <a:rPr lang="en" sz="1100" dirty="0">
                <a:solidFill>
                  <a:srgbClr val="0000FF"/>
                </a:solidFill>
                <a:highlight>
                  <a:srgbClr val="FFFFFF"/>
                </a:highlight>
                <a:latin typeface="Consolas"/>
                <a:ea typeface="Consolas"/>
                <a:cs typeface="Consolas"/>
                <a:sym typeface="Consolas"/>
              </a:rPr>
              <a:t>2</a:t>
            </a:r>
            <a:r>
              <a:rPr lang="en" sz="1100" dirty="0">
                <a:solidFill>
                  <a:schemeClr val="dk1"/>
                </a:solidFill>
                <a:highlight>
                  <a:srgbClr val="FFFFFF"/>
                </a:highlight>
                <a:latin typeface="Consolas"/>
                <a:ea typeface="Consolas"/>
                <a:cs typeface="Consolas"/>
                <a:sym typeface="Consolas"/>
              </a:rPr>
              <a:t>*k2;</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t2 = </a:t>
            </a:r>
            <a:r>
              <a:rPr lang="en" sz="1100" dirty="0">
                <a:solidFill>
                  <a:srgbClr val="0000FF"/>
                </a:solidFill>
                <a:highlight>
                  <a:srgbClr val="FFFFFF"/>
                </a:highlight>
                <a:latin typeface="Consolas"/>
                <a:ea typeface="Consolas"/>
                <a:cs typeface="Consolas"/>
                <a:sym typeface="Consolas"/>
              </a:rPr>
              <a:t>2</a:t>
            </a:r>
            <a:r>
              <a:rPr lang="en" sz="1100" dirty="0">
                <a:solidFill>
                  <a:schemeClr val="dk1"/>
                </a:solidFill>
                <a:highlight>
                  <a:srgbClr val="FFFFFF"/>
                </a:highlight>
                <a:latin typeface="Consolas"/>
                <a:ea typeface="Consolas"/>
                <a:cs typeface="Consolas"/>
                <a:sym typeface="Consolas"/>
              </a:rPr>
              <a:t>*k1 - k2;</a:t>
            </a:r>
            <a:br>
              <a:rPr lang="en" sz="1100" dirty="0">
                <a:solidFill>
                  <a:schemeClr val="dk1"/>
                </a:solidFill>
                <a:highlight>
                  <a:srgbClr val="FFFFFF"/>
                </a:highlight>
                <a:latin typeface="Consolas"/>
                <a:ea typeface="Consolas"/>
                <a:cs typeface="Consolas"/>
                <a:sym typeface="Consolas"/>
              </a:rPr>
            </a:br>
            <a:r>
              <a:rPr lang="en" sz="1100" b="1" dirty="0">
                <a:solidFill>
                  <a:srgbClr val="000080"/>
                </a:solidFill>
                <a:highlight>
                  <a:srgbClr val="FFFFFF"/>
                </a:highlight>
                <a:latin typeface="Consolas"/>
                <a:ea typeface="Consolas"/>
                <a:cs typeface="Consolas"/>
                <a:sym typeface="Consolas"/>
              </a:rPr>
              <a:t>if</a:t>
            </a:r>
            <a:r>
              <a:rPr lang="en" sz="1100" dirty="0">
                <a:solidFill>
                  <a:schemeClr val="dk1"/>
                </a:solidFill>
                <a:highlight>
                  <a:srgbClr val="FFFFFF"/>
                </a:highlight>
                <a:latin typeface="Consolas"/>
                <a:ea typeface="Consolas"/>
                <a:cs typeface="Consolas"/>
                <a:sym typeface="Consolas"/>
              </a:rPr>
              <a:t>(t2 + t1 &gt; </a:t>
            </a:r>
            <a:r>
              <a:rPr lang="en" sz="1100" dirty="0">
                <a:solidFill>
                  <a:srgbClr val="0000FF"/>
                </a:solidFill>
                <a:highlight>
                  <a:srgbClr val="FFFFFF"/>
                </a:highlight>
                <a:latin typeface="Consolas"/>
                <a:ea typeface="Consolas"/>
                <a:cs typeface="Consolas"/>
                <a:sym typeface="Consolas"/>
              </a:rPr>
              <a:t>127</a:t>
            </a:r>
            <a:r>
              <a:rPr lang="en" sz="1100" dirty="0">
                <a:solidFill>
                  <a:schemeClr val="dk1"/>
                </a:solidFill>
                <a:highlight>
                  <a:srgbClr val="FFFFFF"/>
                </a:highlight>
                <a:latin typeface="Consolas"/>
                <a:ea typeface="Consolas"/>
                <a:cs typeface="Consolas"/>
                <a:sym typeface="Consolas"/>
              </a:rPr>
              <a:t>)  </a:t>
            </a:r>
            <a:r>
              <a:rPr lang="en" sz="1100" i="1" dirty="0">
                <a:solidFill>
                  <a:schemeClr val="dk1"/>
                </a:solidFill>
                <a:highlight>
                  <a:srgbClr val="FFFFFF"/>
                </a:highlight>
                <a:latin typeface="Consolas"/>
                <a:ea typeface="Consolas"/>
                <a:cs typeface="Consolas"/>
                <a:sym typeface="Consolas"/>
              </a:rPr>
              <a:t>// leakage </a:t>
            </a:r>
            <a:r>
              <a:rPr lang="en-US" sz="1100" i="1" dirty="0">
                <a:solidFill>
                  <a:schemeClr val="dk1"/>
                </a:solidFill>
                <a:highlight>
                  <a:srgbClr val="FFFFFF"/>
                </a:highlight>
                <a:latin typeface="Consolas"/>
                <a:ea typeface="Consolas"/>
                <a:cs typeface="Consolas"/>
                <a:sym typeface="Consolas"/>
              </a:rPr>
              <a:t>A</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    A();</a:t>
            </a:r>
            <a:br>
              <a:rPr lang="en" sz="1100" dirty="0">
                <a:solidFill>
                  <a:schemeClr val="dk1"/>
                </a:solidFill>
                <a:highlight>
                  <a:srgbClr val="FFFFFF"/>
                </a:highlight>
                <a:latin typeface="Consolas"/>
                <a:ea typeface="Consolas"/>
                <a:cs typeface="Consolas"/>
                <a:sym typeface="Consolas"/>
              </a:rPr>
            </a:br>
            <a:r>
              <a:rPr lang="en" sz="1100" b="1" dirty="0">
                <a:solidFill>
                  <a:srgbClr val="000080"/>
                </a:solidFill>
                <a:highlight>
                  <a:srgbClr val="FFFFFF"/>
                </a:highlight>
                <a:latin typeface="Consolas"/>
                <a:ea typeface="Consolas"/>
                <a:cs typeface="Consolas"/>
                <a:sym typeface="Consolas"/>
              </a:rPr>
              <a:t>if</a:t>
            </a:r>
            <a:r>
              <a:rPr lang="en" sz="1100" dirty="0">
                <a:solidFill>
                  <a:schemeClr val="dk1"/>
                </a:solidFill>
                <a:highlight>
                  <a:srgbClr val="FFFFFF"/>
                </a:highlight>
                <a:latin typeface="Consolas"/>
                <a:ea typeface="Consolas"/>
                <a:cs typeface="Consolas"/>
                <a:sym typeface="Consolas"/>
              </a:rPr>
              <a:t>(t2 - t1 &gt; </a:t>
            </a:r>
            <a:r>
              <a:rPr lang="en" sz="1100" dirty="0">
                <a:solidFill>
                  <a:srgbClr val="0000FF"/>
                </a:solidFill>
                <a:highlight>
                  <a:srgbClr val="FFFFFF"/>
                </a:highlight>
                <a:latin typeface="Consolas"/>
                <a:ea typeface="Consolas"/>
                <a:cs typeface="Consolas"/>
                <a:sym typeface="Consolas"/>
              </a:rPr>
              <a:t>0</a:t>
            </a:r>
            <a:r>
              <a:rPr lang="en" sz="1100" dirty="0">
                <a:solidFill>
                  <a:schemeClr val="dk1"/>
                </a:solidFill>
                <a:highlight>
                  <a:srgbClr val="FFFFFF"/>
                </a:highlight>
                <a:latin typeface="Consolas"/>
                <a:ea typeface="Consolas"/>
                <a:cs typeface="Consolas"/>
                <a:sym typeface="Consolas"/>
              </a:rPr>
              <a:t>)    </a:t>
            </a:r>
            <a:r>
              <a:rPr lang="en" sz="1100" i="1" dirty="0">
                <a:solidFill>
                  <a:schemeClr val="dk1"/>
                </a:solidFill>
                <a:highlight>
                  <a:srgbClr val="FFFFFF"/>
                </a:highlight>
                <a:latin typeface="Consolas"/>
                <a:ea typeface="Consolas"/>
                <a:cs typeface="Consolas"/>
                <a:sym typeface="Consolas"/>
              </a:rPr>
              <a:t>// leakage </a:t>
            </a:r>
            <a:r>
              <a:rPr lang="en-US" sz="1100" i="1" dirty="0">
                <a:solidFill>
                  <a:schemeClr val="dk1"/>
                </a:solidFill>
                <a:highlight>
                  <a:srgbClr val="FFFFFF"/>
                </a:highlight>
                <a:latin typeface="Consolas"/>
                <a:ea typeface="Consolas"/>
                <a:cs typeface="Consolas"/>
                <a:sym typeface="Consolas"/>
              </a:rPr>
              <a:t>B</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    B();</a:t>
            </a:r>
            <a:endParaRPr/>
          </a:p>
        </p:txBody>
      </p:sp>
      <mc:AlternateContent xmlns:mc="http://schemas.openxmlformats.org/markup-compatibility/2006" xmlns:a14="http://schemas.microsoft.com/office/drawing/2010/main">
        <mc:Choice Requires="a14">
          <p:sp>
            <p:nvSpPr>
              <p:cNvPr id="6" name="TextBox 5"/>
              <p:cNvSpPr txBox="1"/>
              <p:nvPr/>
            </p:nvSpPr>
            <p:spPr>
              <a:xfrm>
                <a:off x="4340994" y="1726290"/>
                <a:ext cx="1463040" cy="995594"/>
              </a:xfrm>
              <a:prstGeom prst="rect">
                <a:avLst/>
              </a:prstGeom>
              <a:noFill/>
            </p:spPr>
            <p:txBody>
              <a:bodyPr wrap="square" rtlCol="0">
                <a:spAutoFit/>
              </a:bodyPr>
              <a:lstStyle/>
              <a:p>
                <a:r>
                  <a:rPr lang="en-US" dirty="0"/>
                  <a:t>Leakage A: </a:t>
                </a:r>
              </a:p>
              <a:p>
                <a:pPr/>
                <a14:m>
                  <m:oMathPara xmlns:m="http://schemas.openxmlformats.org/officeDocument/2006/math">
                    <m:oMathParaPr>
                      <m:jc m:val="left"/>
                    </m:oMathParaPr>
                    <m:oMath xmlns:m="http://schemas.openxmlformats.org/officeDocument/2006/math">
                      <m:d>
                        <m:dPr>
                          <m:begChr m:val="{"/>
                          <m:endChr m:val=""/>
                          <m:ctrlPr>
                            <a:rPr lang="mr-IN" i="1" smtClean="0">
                              <a:latin typeface="Cambria Math" panose="02040503050406030204" pitchFamily="18" charset="0"/>
                            </a:rPr>
                          </m:ctrlPr>
                        </m:dPr>
                        <m:e>
                          <m:eqArr>
                            <m:eqArrPr>
                              <m:ctrlPr>
                                <a:rPr lang="mr-IN" i="1" smtClean="0">
                                  <a:latin typeface="Cambria Math" panose="02040503050406030204" pitchFamily="18" charset="0"/>
                                </a:rPr>
                              </m:ctrlPr>
                            </m:eqArrPr>
                            <m:e>
                              <m:r>
                                <a:rPr lang="en-US" b="0" i="1" smtClean="0">
                                  <a:latin typeface="Cambria Math" charset="0"/>
                                </a:rPr>
                                <m:t>0</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r>
                                    <a:rPr lang="en-US" b="0" i="1" smtClean="0">
                                      <a:latin typeface="Cambria Math" charset="0"/>
                                    </a:rPr>
                                    <m:t>𝑘</m:t>
                                  </m:r>
                                </m:e>
                                <m:sub>
                                  <m:r>
                                    <a:rPr lang="en-US" b="0" i="1" smtClean="0">
                                      <a:latin typeface="Cambria Math" charset="0"/>
                                    </a:rPr>
                                    <m:t>1</m:t>
                                  </m:r>
                                </m:sub>
                              </m:sSub>
                            </m:e>
                            <m:e>
                              <m:sSub>
                                <m:sSubPr>
                                  <m:ctrlPr>
                                    <a:rPr lang="en-US"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255</m:t>
                              </m:r>
                            </m:e>
                            <m:e>
                              <m:r>
                                <a:rPr lang="en-US" b="0" i="1" smtClean="0">
                                  <a:latin typeface="Cambria Math" charset="0"/>
                                </a:rPr>
                                <m:t>3</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127</m:t>
                              </m:r>
                            </m:e>
                          </m:eqArr>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40994" y="1726290"/>
                <a:ext cx="1463040" cy="995594"/>
              </a:xfrm>
              <a:prstGeom prst="rect">
                <a:avLst/>
              </a:prstGeom>
              <a:blipFill rotWithShape="0">
                <a:blip r:embed="rId4"/>
                <a:stretch>
                  <a:fillRect l="-1250" t="-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86647" y="1685110"/>
                <a:ext cx="1463040" cy="995594"/>
              </a:xfrm>
              <a:prstGeom prst="rect">
                <a:avLst/>
              </a:prstGeom>
              <a:noFill/>
            </p:spPr>
            <p:txBody>
              <a:bodyPr wrap="square" rtlCol="0">
                <a:spAutoFit/>
              </a:bodyPr>
              <a:lstStyle/>
              <a:p>
                <a:r>
                  <a:rPr lang="en-US" dirty="0"/>
                  <a:t>Leakage B: </a:t>
                </a:r>
              </a:p>
              <a:p>
                <a:pPr/>
                <a14:m>
                  <m:oMathPara xmlns:m="http://schemas.openxmlformats.org/officeDocument/2006/math">
                    <m:oMathParaPr>
                      <m:jc m:val="left"/>
                    </m:oMathParaPr>
                    <m:oMath xmlns:m="http://schemas.openxmlformats.org/officeDocument/2006/math">
                      <m:d>
                        <m:dPr>
                          <m:begChr m:val="{"/>
                          <m:endChr m:val=""/>
                          <m:ctrlPr>
                            <a:rPr lang="mr-IN" i="1" smtClean="0">
                              <a:latin typeface="Cambria Math" panose="02040503050406030204" pitchFamily="18" charset="0"/>
                            </a:rPr>
                          </m:ctrlPr>
                        </m:dPr>
                        <m:e>
                          <m:eqArr>
                            <m:eqArrPr>
                              <m:ctrlPr>
                                <a:rPr lang="mr-IN" i="1" smtClean="0">
                                  <a:latin typeface="Cambria Math" panose="02040503050406030204" pitchFamily="18" charset="0"/>
                                </a:rPr>
                              </m:ctrlPr>
                            </m:eqArrPr>
                            <m:e>
                              <m:r>
                                <a:rPr lang="en-US" b="0" i="1" smtClean="0">
                                  <a:latin typeface="Cambria Math" charset="0"/>
                                </a:rPr>
                                <m:t>0</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r>
                                    <a:rPr lang="en-US" b="0" i="1" smtClean="0">
                                      <a:latin typeface="Cambria Math" charset="0"/>
                                    </a:rPr>
                                    <m:t>𝑘</m:t>
                                  </m:r>
                                </m:e>
                                <m:sub>
                                  <m:r>
                                    <a:rPr lang="en-US" b="0" i="1" smtClean="0">
                                      <a:latin typeface="Cambria Math" charset="0"/>
                                    </a:rPr>
                                    <m:t>2</m:t>
                                  </m:r>
                                </m:sub>
                              </m:sSub>
                            </m:e>
                            <m:e>
                              <m:sSub>
                                <m:sSubPr>
                                  <m:ctrlPr>
                                    <a:rPr lang="en-US"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255</m:t>
                              </m:r>
                            </m:e>
                            <m:e>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3</m:t>
                                  </m:r>
                                  <m:r>
                                    <a:rPr lang="en-US" b="0" i="1" smtClean="0">
                                      <a:latin typeface="Cambria Math" charset="0"/>
                                    </a:rPr>
                                    <m:t>𝑘</m:t>
                                  </m:r>
                                </m:e>
                                <m:sub>
                                  <m:r>
                                    <a:rPr lang="en-US" b="0" i="1" smtClean="0">
                                      <a:latin typeface="Cambria Math" charset="0"/>
                                    </a:rPr>
                                    <m:t>2</m:t>
                                  </m:r>
                                </m:sub>
                              </m:sSub>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0</m:t>
                              </m:r>
                            </m:e>
                          </m:eqArr>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586647" y="1685110"/>
                <a:ext cx="1463040" cy="995594"/>
              </a:xfrm>
              <a:prstGeom prst="rect">
                <a:avLst/>
              </a:prstGeom>
              <a:blipFill rotWithShape="0">
                <a:blip r:embed="rId5"/>
                <a:stretch>
                  <a:fillRect l="-1250"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55139" y="2721884"/>
                <a:ext cx="1763027" cy="1278812"/>
              </a:xfrm>
              <a:prstGeom prst="rect">
                <a:avLst/>
              </a:prstGeom>
              <a:noFill/>
            </p:spPr>
            <p:txBody>
              <a:bodyPr wrap="square" rtlCol="0">
                <a:spAutoFit/>
              </a:bodyPr>
              <a:lstStyle/>
              <a:p>
                <a:r>
                  <a:rPr lang="en-US" dirty="0"/>
                  <a:t>Leakage A and B</a:t>
                </a:r>
                <a:r>
                  <a:rPr lang="zh-CN" altLang="en-US"/>
                  <a:t> </a:t>
                </a:r>
                <a:r>
                  <a:rPr lang="en-US" dirty="0"/>
                  <a:t>: </a:t>
                </a:r>
              </a:p>
              <a:p>
                <a:pPr/>
                <a14:m>
                  <m:oMathPara xmlns:m="http://schemas.openxmlformats.org/officeDocument/2006/math">
                    <m:oMathParaPr>
                      <m:jc m:val="left"/>
                    </m:oMathParaPr>
                    <m:oMath xmlns:m="http://schemas.openxmlformats.org/officeDocument/2006/math">
                      <m:d>
                        <m:dPr>
                          <m:begChr m:val="{"/>
                          <m:endChr m:val=""/>
                          <m:ctrlPr>
                            <a:rPr lang="mr-IN" i="1" smtClean="0">
                              <a:latin typeface="Cambria Math" panose="02040503050406030204" pitchFamily="18" charset="0"/>
                            </a:rPr>
                          </m:ctrlPr>
                        </m:dPr>
                        <m:e>
                          <m:eqArr>
                            <m:eqArrPr>
                              <m:ctrlPr>
                                <a:rPr lang="mr-IN" b="0" i="1" smtClean="0">
                                  <a:latin typeface="Cambria Math" panose="02040503050406030204" pitchFamily="18" charset="0"/>
                                </a:rPr>
                              </m:ctrlPr>
                            </m:eqArrPr>
                            <m:e>
                              <m:r>
                                <a:rPr lang="en-US" b="0" i="1" smtClean="0">
                                  <a:latin typeface="Cambria Math" charset="0"/>
                                </a:rPr>
                                <m:t>0</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r>
                                    <a:rPr lang="en-US" b="0" i="1" smtClean="0">
                                      <a:latin typeface="Cambria Math" charset="0"/>
                                    </a:rPr>
                                    <m:t>𝑘</m:t>
                                  </m:r>
                                </m:e>
                                <m:sub>
                                  <m:r>
                                    <a:rPr lang="en-US" b="0" i="1" smtClean="0">
                                      <a:latin typeface="Cambria Math" charset="0"/>
                                    </a:rPr>
                                    <m:t>1</m:t>
                                  </m:r>
                                </m:sub>
                              </m:sSub>
                            </m:e>
                            <m:e>
                              <m:sSub>
                                <m:sSubPr>
                                  <m:ctrlPr>
                                    <a:rPr lang="en-US"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255</m:t>
                              </m:r>
                            </m:e>
                            <m:e>
                              <m:r>
                                <a:rPr lang="en-US" b="0" i="1" smtClean="0">
                                  <a:latin typeface="Cambria Math" charset="0"/>
                                </a:rPr>
                                <m:t>3</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127</m:t>
                              </m:r>
                            </m:e>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𝑘</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3</m:t>
                                  </m:r>
                                  <m:r>
                                    <a:rPr lang="en-US" b="0" i="1" smtClean="0">
                                      <a:latin typeface="Cambria Math" charset="0"/>
                                      <a:ea typeface="Cambria Math" charset="0"/>
                                      <a:cs typeface="Cambria Math" charset="0"/>
                                    </a:rPr>
                                    <m:t>𝑘</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&gt;0</m:t>
                              </m:r>
                            </m:e>
                          </m:eqAr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555139" y="2721884"/>
                <a:ext cx="1763027" cy="1278812"/>
              </a:xfrm>
              <a:prstGeom prst="rect">
                <a:avLst/>
              </a:prstGeom>
              <a:blipFill rotWithShape="0">
                <a:blip r:embed="rId6"/>
                <a:stretch>
                  <a:fillRect l="-1038" t="-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40994" y="4307130"/>
                <a:ext cx="4803007" cy="759375"/>
              </a:xfrm>
              <a:prstGeom prst="rect">
                <a:avLst/>
              </a:prstGeom>
              <a:noFill/>
            </p:spPr>
            <p:txBody>
              <a:bodyPr wrap="square" rtlCol="0">
                <a:spAutoFit/>
              </a:bodyPr>
              <a:lstStyle/>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m:t>
                        </m:r>
                        <m:r>
                          <a:rPr lang="en-US" b="0" i="1" smtClean="0">
                            <a:latin typeface="Cambria Math" charset="0"/>
                          </a:rPr>
                          <m:t>𝑘</m:t>
                        </m:r>
                        <m:r>
                          <a:rPr lang="en-US" b="0" i="1" smtClean="0">
                            <a:latin typeface="Cambria Math" charset="0"/>
                          </a:rPr>
                          <m:t>1</m:t>
                        </m:r>
                        <m:r>
                          <a:rPr lang="en-US" b="0" i="1" smtClean="0">
                            <a:latin typeface="Cambria Math" charset="0"/>
                          </a:rPr>
                          <m:t>𝑘</m:t>
                        </m:r>
                        <m:r>
                          <a:rPr lang="en-US" b="0" i="1" smtClean="0">
                            <a:latin typeface="Cambria Math" charset="0"/>
                          </a:rPr>
                          <m:t>2)</m:t>
                        </m:r>
                        <m:r>
                          <a:rPr lang="en-US" b="0" i="1" smtClean="0">
                            <a:latin typeface="Cambria Math" charset="0"/>
                          </a:rPr>
                          <m:t>𝐴</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𝐿</m:t>
                        </m:r>
                      </m:e>
                      <m:sub>
                        <m:d>
                          <m:dPr>
                            <m:ctrlPr>
                              <a:rPr lang="en-US" b="0" i="1" smtClean="0">
                                <a:latin typeface="Cambria Math" panose="02040503050406030204" pitchFamily="18" charset="0"/>
                              </a:rPr>
                            </m:ctrlPr>
                          </m:dPr>
                          <m:e>
                            <m:r>
                              <a:rPr lang="en-US" b="0" i="1" smtClean="0">
                                <a:latin typeface="Cambria Math" charset="0"/>
                              </a:rPr>
                              <m:t>𝑘</m:t>
                            </m:r>
                            <m:r>
                              <a:rPr lang="en-US" b="0" i="1" smtClean="0">
                                <a:latin typeface="Cambria Math" charset="0"/>
                              </a:rPr>
                              <m:t>1+</m:t>
                            </m:r>
                            <m:r>
                              <a:rPr lang="en-US" b="0" i="1" smtClean="0">
                                <a:latin typeface="Cambria Math" charset="0"/>
                              </a:rPr>
                              <m:t>𝑘</m:t>
                            </m:r>
                            <m:r>
                              <a:rPr lang="en-US" b="0" i="1" smtClean="0">
                                <a:latin typeface="Cambria Math" charset="0"/>
                              </a:rPr>
                              <m:t>2</m:t>
                            </m:r>
                          </m:e>
                        </m:d>
                        <m:r>
                          <a:rPr lang="en-US" b="0" i="1" smtClean="0">
                            <a:latin typeface="Cambria Math" charset="0"/>
                          </a:rPr>
                          <m:t>𝐵</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𝐿</m:t>
                        </m:r>
                      </m:e>
                      <m:sub>
                        <m:d>
                          <m:dPr>
                            <m:ctrlPr>
                              <a:rPr lang="en-US" b="0" i="1" smtClean="0">
                                <a:latin typeface="Cambria Math" panose="02040503050406030204" pitchFamily="18" charset="0"/>
                              </a:rPr>
                            </m:ctrlPr>
                          </m:dPr>
                          <m:e>
                            <m:r>
                              <a:rPr lang="en-US" b="0" i="1" smtClean="0">
                                <a:latin typeface="Cambria Math" charset="0"/>
                              </a:rPr>
                              <m:t>𝑘</m:t>
                            </m:r>
                            <m:r>
                              <a:rPr lang="en-US" b="0" i="1" smtClean="0">
                                <a:latin typeface="Cambria Math" charset="0"/>
                              </a:rPr>
                              <m:t>1+</m:t>
                            </m:r>
                            <m:r>
                              <a:rPr lang="en-US" b="0" i="1" smtClean="0">
                                <a:latin typeface="Cambria Math" charset="0"/>
                              </a:rPr>
                              <m:t>𝑘</m:t>
                            </m:r>
                            <m:r>
                              <a:rPr lang="en-US" b="0" i="1" smtClean="0">
                                <a:latin typeface="Cambria Math" charset="0"/>
                              </a:rPr>
                              <m:t>2</m:t>
                            </m:r>
                          </m:e>
                        </m:d>
                        <m:r>
                          <a:rPr lang="en-US" b="0" i="1" smtClean="0">
                            <a:latin typeface="Cambria Math" charset="0"/>
                          </a:rPr>
                          <m:t>𝐴𝐵</m:t>
                        </m:r>
                      </m:sub>
                    </m:sSub>
                  </m:oMath>
                </a14:m>
                <a:r>
                  <a:rPr lang="en-US" dirty="0"/>
                  <a:t>, </a:t>
                </a:r>
              </a:p>
              <a:p>
                <a:r>
                  <a:rPr lang="en-US" dirty="0"/>
                  <a:t>then A and B are independent</a:t>
                </a:r>
              </a:p>
              <a:p>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4340994" y="4307130"/>
                <a:ext cx="4803007" cy="759375"/>
              </a:xfrm>
              <a:prstGeom prst="rect">
                <a:avLst/>
              </a:prstGeom>
              <a:blipFill rotWithShape="0">
                <a:blip r:embed="rId7"/>
                <a:stretch>
                  <a:fillRect l="-381" t="-33871"/>
                </a:stretch>
              </a:blipFill>
            </p:spPr>
            <p:txBody>
              <a:bodyPr/>
              <a:lstStyle/>
              <a:p>
                <a:r>
                  <a:rPr lang="en-US">
                    <a:noFill/>
                  </a:rPr>
                  <a:t> </a:t>
                </a:r>
              </a:p>
            </p:txBody>
          </p:sp>
        </mc:Fallback>
      </mc:AlternateContent>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25</a:t>
            </a:fld>
            <a:endParaRPr lang="uk-UA"/>
          </a:p>
        </p:txBody>
      </p:sp>
    </p:spTree>
    <p:extLst>
      <p:ext uri="{BB962C8B-B14F-4D97-AF65-F5344CB8AC3E}">
        <p14:creationId xmlns:p14="http://schemas.microsoft.com/office/powerpoint/2010/main" val="1287832587"/>
      </p:ext>
    </p:extLst>
  </p:cSld>
  <p:clrMapOvr>
    <a:masterClrMapping/>
  </p:clrMapOvr>
  <mc:AlternateContent xmlns:mc="http://schemas.openxmlformats.org/markup-compatibility/2006" xmlns:p14="http://schemas.microsoft.com/office/powerpoint/2010/main">
    <mc:Choice Requires="p14">
      <p:transition spd="slow" p14:dur="2000" advTm="132"/>
    </mc:Choice>
    <mc:Fallback xmlns="">
      <p:transition spd="slow" advTm="13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Challenge 3: Scalability</a:t>
            </a:r>
            <a:endParaRPr>
              <a:latin typeface="Comic Sans MS" charset="0"/>
              <a:ea typeface="Comic Sans MS" charset="0"/>
              <a:cs typeface="Comic Sans MS" charset="0"/>
            </a:endParaRPr>
          </a:p>
        </p:txBody>
      </p:sp>
      <p:sp>
        <p:nvSpPr>
          <p:cNvPr id="133" name="Google Shape;133;p24"/>
          <p:cNvSpPr txBox="1">
            <a:spLocks noGrp="1"/>
          </p:cNvSpPr>
          <p:nvPr>
            <p:ph type="body" idx="1"/>
          </p:nvPr>
        </p:nvSpPr>
        <p:spPr>
          <a:xfrm>
            <a:off x="311700" y="1152475"/>
            <a:ext cx="8520600" cy="26826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We want to quantify information leakages from real-world applications. </a:t>
            </a:r>
            <a:endParaRPr>
              <a:latin typeface="Comic Sans MS" charset="0"/>
              <a:ea typeface="Comic Sans MS" charset="0"/>
              <a:cs typeface="Comic Sans MS" charset="0"/>
            </a:endParaRPr>
          </a:p>
          <a:p>
            <a:pPr marL="0" lvl="0" indent="0" algn="l" rtl="0">
              <a:spcBef>
                <a:spcPts val="1600"/>
              </a:spcBef>
              <a:spcAft>
                <a:spcPts val="0"/>
              </a:spcAft>
              <a:buNone/>
            </a:pPr>
            <a:r>
              <a:rPr lang="en" dirty="0">
                <a:latin typeface="Comic Sans MS" charset="0"/>
                <a:ea typeface="Comic Sans MS" charset="0"/>
                <a:cs typeface="Comic Sans MS" charset="0"/>
              </a:rPr>
              <a:t>The performance suffers from the following aspects:</a:t>
            </a:r>
            <a:endParaRPr>
              <a:latin typeface="Comic Sans MS" charset="0"/>
              <a:ea typeface="Comic Sans MS" charset="0"/>
              <a:cs typeface="Comic Sans MS" charset="0"/>
            </a:endParaRPr>
          </a:p>
          <a:p>
            <a:pPr>
              <a:spcBef>
                <a:spcPts val="1600"/>
              </a:spcBef>
            </a:pPr>
            <a:r>
              <a:rPr lang="en" dirty="0">
                <a:latin typeface="Comic Sans MS" charset="0"/>
                <a:ea typeface="Comic Sans MS" charset="0"/>
                <a:cs typeface="Comic Sans MS" charset="0"/>
              </a:rPr>
              <a:t>Symbolic Execution</a:t>
            </a:r>
            <a:endParaRPr lang="en-US" dirty="0">
              <a:latin typeface="Comic Sans MS" charset="0"/>
              <a:ea typeface="Comic Sans MS" charset="0"/>
              <a:cs typeface="Comic Sans MS" charset="0"/>
            </a:endParaRPr>
          </a:p>
          <a:p>
            <a:pPr lvl="1"/>
            <a:r>
              <a:rPr lang="en-US" dirty="0">
                <a:latin typeface="Comic Sans MS" charset="0"/>
                <a:ea typeface="Comic Sans MS" charset="0"/>
                <a:cs typeface="Comic Sans MS" charset="0"/>
              </a:rPr>
              <a:t>IR explosion</a:t>
            </a:r>
            <a:endParaRPr dirty="0">
              <a:latin typeface="Comic Sans MS" charset="0"/>
              <a:ea typeface="Comic Sans MS" charset="0"/>
              <a:cs typeface="Comic Sans MS" charset="0"/>
            </a:endParaRPr>
          </a:p>
          <a:p>
            <a:r>
              <a:rPr lang="en" dirty="0">
                <a:latin typeface="Comic Sans MS" charset="0"/>
                <a:ea typeface="Comic Sans MS" charset="0"/>
                <a:cs typeface="Comic Sans MS" charset="0"/>
              </a:rPr>
              <a:t>Monte Carlo Sampling</a:t>
            </a:r>
            <a:endParaRPr lang="en-US" dirty="0">
              <a:latin typeface="Comic Sans MS" charset="0"/>
              <a:ea typeface="Comic Sans MS" charset="0"/>
              <a:cs typeface="Comic Sans MS" charset="0"/>
            </a:endParaRPr>
          </a:p>
          <a:p>
            <a:pPr lvl="1"/>
            <a:r>
              <a:rPr lang="en-US" dirty="0">
                <a:latin typeface="Comic Sans MS" charset="0"/>
                <a:ea typeface="Comic Sans MS" charset="0"/>
                <a:cs typeface="Comic Sans MS" charset="0"/>
              </a:rPr>
              <a:t>#P problem</a:t>
            </a:r>
            <a:endParaRPr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26</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82"/>
    </mc:Choice>
    <mc:Fallback xmlns="">
      <p:transition spd="slow" advTm="18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p:txBody>
          <a:bodyPr>
            <a:normAutofit fontScale="90000"/>
          </a:bodyPr>
          <a:lstStyle/>
          <a:p>
            <a:pPr lvl="0"/>
            <a:r>
              <a:rPr lang="en" dirty="0">
                <a:latin typeface="Comic Sans MS" charset="0"/>
                <a:ea typeface="Comic Sans MS" charset="0"/>
                <a:cs typeface="Comic Sans MS" charset="0"/>
              </a:rPr>
              <a:t>Challenge 3: Scalability (Symbolic Execution)</a:t>
            </a:r>
          </a:p>
        </p:txBody>
      </p:sp>
      <p:sp>
        <p:nvSpPr>
          <p:cNvPr id="139" name="Google Shape;139;p25"/>
          <p:cNvSpPr txBox="1">
            <a:spLocks noGrp="1"/>
          </p:cNvSpPr>
          <p:nvPr>
            <p:ph type="body" idx="1"/>
          </p:nvPr>
        </p:nvSpPr>
        <p:spPr>
          <a:xfrm>
            <a:off x="311700" y="1152475"/>
            <a:ext cx="8520600" cy="1606534"/>
          </a:xfrm>
        </p:spPr>
        <p:txBody>
          <a:bodyPr/>
          <a:lstStyle/>
          <a:p>
            <a:pPr lvl="0"/>
            <a:r>
              <a:rPr lang="en" dirty="0">
                <a:latin typeface="Comic Sans MS" charset="0"/>
                <a:ea typeface="Comic Sans MS" charset="0"/>
                <a:cs typeface="Comic Sans MS" charset="0"/>
              </a:rPr>
              <a:t>Why symbolic execution (SE) is slow?</a:t>
            </a:r>
          </a:p>
          <a:p>
            <a:pPr lvl="1">
              <a:spcBef>
                <a:spcPts val="600"/>
              </a:spcBef>
            </a:pPr>
            <a:r>
              <a:rPr lang="en" dirty="0">
                <a:latin typeface="Comic Sans MS" charset="0"/>
                <a:ea typeface="Comic Sans MS" charset="0"/>
                <a:cs typeface="Comic Sans MS" charset="0"/>
              </a:rPr>
              <a:t>Path Explosion</a:t>
            </a:r>
          </a:p>
          <a:p>
            <a:pPr lvl="1">
              <a:spcBef>
                <a:spcPts val="600"/>
              </a:spcBef>
            </a:pPr>
            <a:r>
              <a:rPr lang="en" dirty="0">
                <a:latin typeface="Comic Sans MS" charset="0"/>
                <a:ea typeface="Comic Sans MS" charset="0"/>
                <a:cs typeface="Comic Sans MS" charset="0"/>
              </a:rPr>
              <a:t>Constraint Solving</a:t>
            </a:r>
          </a:p>
          <a:p>
            <a:pPr lvl="1">
              <a:spcBef>
                <a:spcPts val="600"/>
              </a:spcBef>
            </a:pPr>
            <a:r>
              <a:rPr lang="en" dirty="0">
                <a:latin typeface="Comic Sans MS" charset="0"/>
                <a:ea typeface="Comic Sans MS" charset="0"/>
                <a:cs typeface="Comic Sans MS" charset="0"/>
              </a:rPr>
              <a:t>Intermediate Languages (IR)</a:t>
            </a:r>
          </a:p>
          <a:p>
            <a:pPr lvl="0">
              <a:spcBef>
                <a:spcPts val="600"/>
              </a:spcBef>
            </a:pPr>
            <a:endParaRPr lang="en" dirty="0">
              <a:latin typeface="Comic Sans MS" charset="0"/>
              <a:ea typeface="Comic Sans MS" charset="0"/>
              <a:cs typeface="Comic Sans MS" charset="0"/>
            </a:endParaRPr>
          </a:p>
        </p:txBody>
      </p:sp>
      <p:sp>
        <p:nvSpPr>
          <p:cNvPr id="3" name="TextBox 2"/>
          <p:cNvSpPr txBox="1"/>
          <p:nvPr/>
        </p:nvSpPr>
        <p:spPr>
          <a:xfrm>
            <a:off x="4465777" y="1466136"/>
            <a:ext cx="471566" cy="400110"/>
          </a:xfrm>
          <a:prstGeom prst="rect">
            <a:avLst/>
          </a:prstGeom>
          <a:noFill/>
        </p:spPr>
        <p:txBody>
          <a:bodyPr wrap="square" rtlCol="0">
            <a:spAutoFit/>
          </a:bodyPr>
          <a:lstStyle/>
          <a:p>
            <a:r>
              <a:rPr lang="en-US" sz="2000" b="1" dirty="0"/>
              <a:t>✔</a:t>
            </a:r>
          </a:p>
        </p:txBody>
      </p:sp>
      <p:sp>
        <p:nvSpPr>
          <p:cNvPr id="6" name="TextBox 5"/>
          <p:cNvSpPr txBox="1"/>
          <p:nvPr/>
        </p:nvSpPr>
        <p:spPr>
          <a:xfrm>
            <a:off x="4465777" y="1821907"/>
            <a:ext cx="471566" cy="400110"/>
          </a:xfrm>
          <a:prstGeom prst="rect">
            <a:avLst/>
          </a:prstGeom>
          <a:noFill/>
        </p:spPr>
        <p:txBody>
          <a:bodyPr wrap="square" rtlCol="0">
            <a:spAutoFit/>
          </a:bodyPr>
          <a:lstStyle/>
          <a:p>
            <a:r>
              <a:rPr lang="en-US" sz="2000" b="1" dirty="0"/>
              <a:t>✔</a:t>
            </a:r>
          </a:p>
        </p:txBody>
      </p:sp>
      <p:sp>
        <p:nvSpPr>
          <p:cNvPr id="7" name="TextBox 6"/>
          <p:cNvSpPr txBox="1"/>
          <p:nvPr/>
        </p:nvSpPr>
        <p:spPr>
          <a:xfrm>
            <a:off x="4465777" y="2170253"/>
            <a:ext cx="471566" cy="400110"/>
          </a:xfrm>
          <a:prstGeom prst="rect">
            <a:avLst/>
          </a:prstGeom>
          <a:noFill/>
        </p:spPr>
        <p:txBody>
          <a:bodyPr wrap="square" rtlCol="0">
            <a:spAutoFit/>
          </a:bodyPr>
          <a:lstStyle/>
          <a:p>
            <a:r>
              <a:rPr lang="en-US" sz="2000" b="1" dirty="0"/>
              <a:t> ?</a:t>
            </a:r>
          </a:p>
        </p:txBody>
      </p:sp>
      <p:sp>
        <p:nvSpPr>
          <p:cNvPr id="8" name="Google Shape;139;p25"/>
          <p:cNvSpPr txBox="1">
            <a:spLocks/>
          </p:cNvSpPr>
          <p:nvPr/>
        </p:nvSpPr>
        <p:spPr>
          <a:xfrm>
            <a:off x="465642" y="2759009"/>
            <a:ext cx="3510137" cy="2023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70000"/>
              </a:lnSpc>
              <a:buFont typeface="Arial"/>
              <a:buNone/>
            </a:pPr>
            <a:r>
              <a:rPr lang="en" sz="1600" b="1" dirty="0">
                <a:solidFill>
                  <a:schemeClr val="tx1"/>
                </a:solidFill>
                <a:latin typeface="Comic Sans MS" charset="0"/>
                <a:ea typeface="Comic Sans MS" charset="0"/>
                <a:cs typeface="Comic Sans MS" charset="0"/>
              </a:rPr>
              <a:t>Why </a:t>
            </a:r>
            <a:r>
              <a:rPr lang="en-US" sz="1600" b="1" dirty="0">
                <a:solidFill>
                  <a:schemeClr val="tx1"/>
                </a:solidFill>
                <a:latin typeface="Comic Sans MS" charset="0"/>
                <a:ea typeface="Comic Sans MS" charset="0"/>
                <a:cs typeface="Comic Sans MS" charset="0"/>
              </a:rPr>
              <a:t>symbolic execution uses IR</a:t>
            </a:r>
            <a:r>
              <a:rPr lang="en" sz="1600" b="1" dirty="0">
                <a:solidFill>
                  <a:schemeClr val="tx1"/>
                </a:solidFill>
                <a:latin typeface="Comic Sans MS" charset="0"/>
                <a:ea typeface="Comic Sans MS" charset="0"/>
                <a:cs typeface="Comic Sans MS" charset="0"/>
              </a:rPr>
              <a:t>?</a:t>
            </a:r>
          </a:p>
          <a:p>
            <a:pPr marL="285750" indent="-285750">
              <a:lnSpc>
                <a:spcPct val="70000"/>
              </a:lnSpc>
              <a:spcBef>
                <a:spcPts val="1600"/>
              </a:spcBef>
            </a:pPr>
            <a:r>
              <a:rPr lang="en-US" sz="1100" dirty="0">
                <a:solidFill>
                  <a:schemeClr val="tx1"/>
                </a:solidFill>
                <a:latin typeface="Comic Sans MS" charset="0"/>
                <a:ea typeface="Comic Sans MS" charset="0"/>
                <a:cs typeface="Comic Sans MS" charset="0"/>
              </a:rPr>
              <a:t>Support many architecture platform.</a:t>
            </a:r>
          </a:p>
          <a:p>
            <a:pPr marL="742950" lvl="1" indent="-285750">
              <a:lnSpc>
                <a:spcPct val="70000"/>
              </a:lnSpc>
            </a:pPr>
            <a:r>
              <a:rPr lang="en-US" sz="1100" dirty="0">
                <a:solidFill>
                  <a:schemeClr val="tx1"/>
                </a:solidFill>
                <a:latin typeface="Comic Sans MS" charset="0"/>
                <a:ea typeface="Comic Sans MS" charset="0"/>
                <a:cs typeface="Comic Sans MS" charset="0"/>
              </a:rPr>
              <a:t>X86, ARM, MIPS</a:t>
            </a:r>
            <a:endParaRPr lang="en" sz="1100" dirty="0">
              <a:solidFill>
                <a:schemeClr val="tx1"/>
              </a:solidFill>
              <a:latin typeface="Comic Sans MS" charset="0"/>
              <a:ea typeface="Comic Sans MS" charset="0"/>
              <a:cs typeface="Comic Sans MS" charset="0"/>
            </a:endParaRPr>
          </a:p>
          <a:p>
            <a:pPr marL="285750" indent="-285750">
              <a:lnSpc>
                <a:spcPct val="70000"/>
              </a:lnSpc>
              <a:spcBef>
                <a:spcPts val="1600"/>
              </a:spcBef>
            </a:pPr>
            <a:r>
              <a:rPr lang="en-US" sz="1100" dirty="0">
                <a:solidFill>
                  <a:schemeClr val="tx1"/>
                </a:solidFill>
                <a:latin typeface="Comic Sans MS" charset="0"/>
                <a:ea typeface="Comic Sans MS" charset="0"/>
                <a:cs typeface="Comic Sans MS" charset="0"/>
              </a:rPr>
              <a:t>Easy to implement</a:t>
            </a:r>
          </a:p>
          <a:p>
            <a:pPr marL="742950" lvl="1" indent="-285750">
              <a:lnSpc>
                <a:spcPct val="70000"/>
              </a:lnSpc>
            </a:pPr>
            <a:r>
              <a:rPr lang="en-US" sz="1100" dirty="0">
                <a:solidFill>
                  <a:schemeClr val="tx1"/>
                </a:solidFill>
                <a:latin typeface="Comic Sans MS" charset="0"/>
                <a:ea typeface="Comic Sans MS" charset="0"/>
                <a:cs typeface="Comic Sans MS" charset="0"/>
              </a:rPr>
              <a:t>X86, more than 1000 instructions</a:t>
            </a:r>
          </a:p>
          <a:p>
            <a:pPr marL="742950" lvl="1" indent="-285750">
              <a:lnSpc>
                <a:spcPct val="70000"/>
              </a:lnSpc>
            </a:pPr>
            <a:r>
              <a:rPr lang="en-US" sz="1100" dirty="0">
                <a:solidFill>
                  <a:schemeClr val="tx1"/>
                </a:solidFill>
                <a:latin typeface="Comic Sans MS" charset="0"/>
                <a:ea typeface="Comic Sans MS" charset="0"/>
                <a:cs typeface="Comic Sans MS" charset="0"/>
              </a:rPr>
              <a:t>Side effects</a:t>
            </a:r>
          </a:p>
          <a:p>
            <a:pPr marL="742950" lvl="1" indent="-285750"/>
            <a:endParaRPr lang="en" sz="1200" dirty="0"/>
          </a:p>
          <a:p>
            <a:pPr marL="0" indent="0">
              <a:spcBef>
                <a:spcPts val="1600"/>
              </a:spcBef>
              <a:spcAft>
                <a:spcPts val="1600"/>
              </a:spcAft>
              <a:buFont typeface="Arial"/>
              <a:buNone/>
            </a:pPr>
            <a:endParaRPr lang="en" dirty="0"/>
          </a:p>
        </p:txBody>
      </p:sp>
      <p:sp>
        <p:nvSpPr>
          <p:cNvPr id="10" name="Google Shape;156;p32"/>
          <p:cNvSpPr/>
          <p:nvPr/>
        </p:nvSpPr>
        <p:spPr>
          <a:xfrm>
            <a:off x="4633381" y="2832666"/>
            <a:ext cx="906285" cy="142868"/>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900" dirty="0">
                <a:solidFill>
                  <a:schemeClr val="dk1"/>
                </a:solidFill>
                <a:highlight>
                  <a:srgbClr val="FFFFFF"/>
                </a:highlight>
              </a:rPr>
              <a:t>t</a:t>
            </a:r>
            <a:r>
              <a:rPr lang="en-US" sz="900" b="0" i="0" u="none" strike="noStrike" cap="none" dirty="0">
                <a:solidFill>
                  <a:schemeClr val="dk1"/>
                </a:solidFill>
                <a:highlight>
                  <a:srgbClr val="FFFFFF"/>
                </a:highlight>
                <a:latin typeface="Arial"/>
                <a:ea typeface="Arial"/>
                <a:cs typeface="Arial"/>
                <a:sym typeface="Arial"/>
              </a:rPr>
              <a:t>est eax, eax</a:t>
            </a:r>
            <a:endParaRPr sz="900" b="0" i="0" u="none" strike="noStrike" cap="none" dirty="0">
              <a:solidFill>
                <a:schemeClr val="dk1"/>
              </a:solidFill>
              <a:highlight>
                <a:srgbClr val="FFFFFF"/>
              </a:highlight>
              <a:latin typeface="Arial"/>
              <a:ea typeface="Arial"/>
              <a:cs typeface="Arial"/>
              <a:sym typeface="Arial"/>
            </a:endParaRPr>
          </a:p>
        </p:txBody>
      </p:sp>
      <p:sp>
        <p:nvSpPr>
          <p:cNvPr id="12" name="Google Shape;198;p39"/>
          <p:cNvSpPr/>
          <p:nvPr/>
        </p:nvSpPr>
        <p:spPr>
          <a:xfrm>
            <a:off x="6263812" y="1170122"/>
            <a:ext cx="1790100" cy="3200591"/>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R_EAX</a:t>
            </a:r>
            <a:r>
              <a:rPr lang="en" sz="700" dirty="0">
                <a:solidFill>
                  <a:schemeClr val="dk1"/>
                </a:solidFill>
                <a:highlight>
                  <a:srgbClr val="FFFFFF"/>
                </a:highlight>
                <a:latin typeface="Consolas"/>
                <a:ea typeface="Consolas"/>
                <a:cs typeface="Consolas"/>
                <a:sym typeface="Consolas"/>
              </a:rPr>
              <a:t>:32,     ,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0:1,          , </a:t>
            </a:r>
            <a:r>
              <a:rPr lang="en" sz="700" b="1" dirty="0">
                <a:solidFill>
                  <a:srgbClr val="000080"/>
                </a:solidFill>
                <a:highlight>
                  <a:srgbClr val="FFFFFF"/>
                </a:highlight>
                <a:latin typeface="Consolas"/>
                <a:ea typeface="Consolas"/>
                <a:cs typeface="Consolas"/>
                <a:sym typeface="Consolas"/>
              </a:rPr>
              <a:t>R_CF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AND</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ff</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7:8, </a:t>
            </a:r>
            <a:r>
              <a:rPr lang="en" sz="700" b="1" dirty="0">
                <a:solidFill>
                  <a:srgbClr val="000080"/>
                </a:solidFill>
                <a:highlight>
                  <a:srgbClr val="FFFFFF"/>
                </a:highlight>
                <a:latin typeface="Consolas"/>
                <a:ea typeface="Consolas"/>
                <a:cs typeface="Consolas"/>
                <a:sym typeface="Consolas"/>
              </a:rPr>
              <a:t>V_02</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6:8, </a:t>
            </a:r>
            <a:r>
              <a:rPr lang="en" sz="700" b="1" dirty="0">
                <a:solidFill>
                  <a:srgbClr val="000080"/>
                </a:solidFill>
                <a:highlight>
                  <a:srgbClr val="FFFFFF"/>
                </a:highlight>
                <a:latin typeface="Consolas"/>
                <a:ea typeface="Consolas"/>
                <a:cs typeface="Consolas"/>
                <a:sym typeface="Consolas"/>
              </a:rPr>
              <a:t>V_03</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V_02</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V_03</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V_04</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5:8, </a:t>
            </a:r>
            <a:r>
              <a:rPr lang="en" sz="700" b="1" dirty="0">
                <a:solidFill>
                  <a:srgbClr val="000080"/>
                </a:solidFill>
                <a:highlight>
                  <a:srgbClr val="FFFFFF"/>
                </a:highlight>
                <a:latin typeface="Consolas"/>
                <a:ea typeface="Consolas"/>
                <a:cs typeface="Consolas"/>
                <a:sym typeface="Consolas"/>
              </a:rPr>
              <a:t>V_05</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4:8, </a:t>
            </a:r>
            <a:r>
              <a:rPr lang="en" sz="700" b="1" dirty="0">
                <a:solidFill>
                  <a:srgbClr val="000080"/>
                </a:solidFill>
                <a:highlight>
                  <a:srgbClr val="FFFFFF"/>
                </a:highlight>
                <a:latin typeface="Consolas"/>
                <a:ea typeface="Consolas"/>
                <a:cs typeface="Consolas"/>
                <a:sym typeface="Consolas"/>
              </a:rPr>
              <a:t>V_06</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V_05</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V_06</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V_07</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V_04</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V_07</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V_08</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3:8, </a:t>
            </a:r>
            <a:r>
              <a:rPr lang="en" sz="700" b="1" dirty="0">
                <a:solidFill>
                  <a:srgbClr val="000080"/>
                </a:solidFill>
                <a:highlight>
                  <a:srgbClr val="FFFFFF"/>
                </a:highlight>
                <a:latin typeface="Consolas"/>
                <a:ea typeface="Consolas"/>
                <a:cs typeface="Consolas"/>
                <a:sym typeface="Consolas"/>
              </a:rPr>
              <a:t>V_09</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2:8, </a:t>
            </a:r>
            <a:r>
              <a:rPr lang="en" sz="700" b="1" dirty="0">
                <a:solidFill>
                  <a:srgbClr val="000080"/>
                </a:solidFill>
                <a:highlight>
                  <a:srgbClr val="FFFFFF"/>
                </a:highlight>
                <a:latin typeface="Consolas"/>
                <a:ea typeface="Consolas"/>
                <a:cs typeface="Consolas"/>
                <a:sym typeface="Consolas"/>
              </a:rPr>
              <a:t>V_10</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V_09</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V_10</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V_11</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1:8, </a:t>
            </a:r>
            <a:r>
              <a:rPr lang="en" sz="700" b="1" dirty="0">
                <a:solidFill>
                  <a:srgbClr val="000080"/>
                </a:solidFill>
                <a:highlight>
                  <a:srgbClr val="FFFFFF"/>
                </a:highlight>
                <a:latin typeface="Consolas"/>
                <a:ea typeface="Consolas"/>
                <a:cs typeface="Consolas"/>
                <a:sym typeface="Consolas"/>
              </a:rPr>
              <a:t>V_12</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V_12</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V_13</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V_11</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V_13</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V_14</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V_08</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V_14</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V_15</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AND</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V_15</a:t>
            </a:r>
            <a:r>
              <a:rPr lang="en" sz="700" dirty="0">
                <a:solidFill>
                  <a:schemeClr val="dk1"/>
                </a:solidFill>
                <a:highlight>
                  <a:srgbClr val="FFFFFF"/>
                </a:highlight>
                <a:latin typeface="Consolas"/>
                <a:ea typeface="Consolas"/>
                <a:cs typeface="Consolas"/>
                <a:sym typeface="Consolas"/>
              </a:rPr>
              <a:t>:8,    1:1, </a:t>
            </a:r>
            <a:r>
              <a:rPr lang="en" sz="700" b="1" dirty="0">
                <a:solidFill>
                  <a:srgbClr val="000080"/>
                </a:solidFill>
                <a:highlight>
                  <a:srgbClr val="FFFFFF"/>
                </a:highlight>
                <a:latin typeface="Consolas"/>
                <a:ea typeface="Consolas"/>
                <a:cs typeface="Consolas"/>
                <a:sym typeface="Consolas"/>
              </a:rPr>
              <a:t>V_16</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NOT</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V_16</a:t>
            </a:r>
            <a:r>
              <a:rPr lang="en" sz="700" dirty="0">
                <a:solidFill>
                  <a:schemeClr val="dk1"/>
                </a:solidFill>
                <a:highlight>
                  <a:srgbClr val="FFFFFF"/>
                </a:highlight>
                <a:latin typeface="Consolas"/>
                <a:ea typeface="Consolas"/>
                <a:cs typeface="Consolas"/>
                <a:sym typeface="Consolas"/>
              </a:rPr>
              <a:t>:1,       , </a:t>
            </a:r>
            <a:r>
              <a:rPr lang="en" sz="700" b="1" dirty="0">
                <a:solidFill>
                  <a:srgbClr val="000080"/>
                </a:solidFill>
                <a:highlight>
                  <a:srgbClr val="FFFFFF"/>
                </a:highlight>
                <a:latin typeface="Consolas"/>
                <a:ea typeface="Consolas"/>
                <a:cs typeface="Consolas"/>
                <a:sym typeface="Consolas"/>
              </a:rPr>
              <a:t>R_PF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0:1,       , </a:t>
            </a:r>
            <a:r>
              <a:rPr lang="en" sz="700" b="1" dirty="0">
                <a:solidFill>
                  <a:srgbClr val="000080"/>
                </a:solidFill>
                <a:highlight>
                  <a:srgbClr val="FFFFFF"/>
                </a:highlight>
                <a:latin typeface="Consolas"/>
                <a:ea typeface="Consolas"/>
                <a:cs typeface="Consolas"/>
                <a:sym typeface="Consolas"/>
              </a:rPr>
              <a:t>R_AF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EQ</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   0:32, </a:t>
            </a:r>
            <a:r>
              <a:rPr lang="en" sz="700" b="1" dirty="0">
                <a:solidFill>
                  <a:srgbClr val="000080"/>
                </a:solidFill>
                <a:highlight>
                  <a:srgbClr val="FFFFFF"/>
                </a:highlight>
                <a:latin typeface="Consolas"/>
                <a:ea typeface="Consolas"/>
                <a:cs typeface="Consolas"/>
                <a:sym typeface="Consolas"/>
              </a:rPr>
              <a:t>R_ZF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  1</a:t>
            </a:r>
            <a:r>
              <a:rPr lang="en" sz="700" b="1" dirty="0">
                <a:solidFill>
                  <a:srgbClr val="000080"/>
                </a:solidFill>
                <a:highlight>
                  <a:srgbClr val="FFFFFF"/>
                </a:highlight>
                <a:latin typeface="Consolas"/>
                <a:ea typeface="Consolas"/>
                <a:cs typeface="Consolas"/>
                <a:sym typeface="Consolas"/>
              </a:rPr>
              <a:t>f</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V_17</a:t>
            </a:r>
            <a:r>
              <a:rPr lang="en" sz="700" dirty="0">
                <a:solidFill>
                  <a:schemeClr val="dk1"/>
                </a:solidFill>
                <a:highlight>
                  <a:srgbClr val="FFFFFF"/>
                </a:highlight>
                <a:latin typeface="Consolas"/>
                <a:ea typeface="Consolas"/>
                <a:cs typeface="Consolas"/>
                <a:sym typeface="Consolas"/>
              </a:rPr>
              <a:t>:32</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AND</a:t>
            </a:r>
            <a:r>
              <a:rPr lang="en" sz="700" dirty="0">
                <a:solidFill>
                  <a:schemeClr val="dk1"/>
                </a:solidFill>
                <a:highlight>
                  <a:srgbClr val="FFFFFF"/>
                </a:highlight>
                <a:latin typeface="Consolas"/>
                <a:ea typeface="Consolas"/>
                <a:cs typeface="Consolas"/>
                <a:sym typeface="Consolas"/>
              </a:rPr>
              <a:t>    1:32,</a:t>
            </a:r>
            <a:r>
              <a:rPr lang="en" sz="700" b="1" dirty="0">
                <a:solidFill>
                  <a:srgbClr val="000080"/>
                </a:solidFill>
                <a:highlight>
                  <a:srgbClr val="FFFFFF"/>
                </a:highlight>
                <a:latin typeface="Consolas"/>
                <a:ea typeface="Consolas"/>
                <a:cs typeface="Consolas"/>
                <a:sym typeface="Consolas"/>
              </a:rPr>
              <a:t>V_17</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V_18</a:t>
            </a:r>
            <a:r>
              <a:rPr lang="en" sz="700" dirty="0">
                <a:solidFill>
                  <a:schemeClr val="dk1"/>
                </a:solidFill>
                <a:highlight>
                  <a:srgbClr val="FFFFFF"/>
                </a:highlight>
                <a:latin typeface="Consolas"/>
                <a:ea typeface="Consolas"/>
                <a:cs typeface="Consolas"/>
                <a:sym typeface="Consolas"/>
              </a:rPr>
              <a:t>:32</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EQ</a:t>
            </a:r>
            <a:r>
              <a:rPr lang="en" sz="700" dirty="0">
                <a:solidFill>
                  <a:schemeClr val="dk1"/>
                </a:solidFill>
                <a:highlight>
                  <a:srgbClr val="FFFFFF"/>
                </a:highlight>
                <a:latin typeface="Consolas"/>
                <a:ea typeface="Consolas"/>
                <a:cs typeface="Consolas"/>
                <a:sym typeface="Consolas"/>
              </a:rPr>
              <a:t>     1:32,</a:t>
            </a:r>
            <a:r>
              <a:rPr lang="en" sz="700" b="1" dirty="0">
                <a:solidFill>
                  <a:srgbClr val="000080"/>
                </a:solidFill>
                <a:highlight>
                  <a:srgbClr val="FFFFFF"/>
                </a:highlight>
                <a:latin typeface="Consolas"/>
                <a:ea typeface="Consolas"/>
                <a:cs typeface="Consolas"/>
                <a:sym typeface="Consolas"/>
              </a:rPr>
              <a:t>V_18</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R_SF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a:t>
            </a:r>
            <a:r>
              <a:rPr lang="en-US" sz="700" dirty="0">
                <a:solidFill>
                  <a:schemeClr val="dk1"/>
                </a:solidFill>
                <a:highlight>
                  <a:srgbClr val="FFFFFF"/>
                </a:highlight>
                <a:latin typeface="Consolas"/>
                <a:ea typeface="Consolas"/>
                <a:cs typeface="Consolas"/>
                <a:sym typeface="Consolas"/>
              </a:rPr>
              <a:t> </a:t>
            </a:r>
            <a:r>
              <a:rPr lang="en" sz="700" dirty="0">
                <a:solidFill>
                  <a:schemeClr val="dk1"/>
                </a:solidFill>
                <a:highlight>
                  <a:srgbClr val="FFFFFF"/>
                </a:highlight>
                <a:latin typeface="Consolas"/>
                <a:ea typeface="Consolas"/>
                <a:cs typeface="Consolas"/>
                <a:sym typeface="Consolas"/>
              </a:rPr>
              <a:t>0:1,       , </a:t>
            </a:r>
            <a:r>
              <a:rPr lang="en" sz="700" b="1" dirty="0">
                <a:solidFill>
                  <a:srgbClr val="000080"/>
                </a:solidFill>
                <a:highlight>
                  <a:srgbClr val="FFFFFF"/>
                </a:highlight>
                <a:latin typeface="Consolas"/>
                <a:ea typeface="Consolas"/>
                <a:cs typeface="Consolas"/>
                <a:sym typeface="Consolas"/>
              </a:rPr>
              <a:t>R_OF</a:t>
            </a:r>
            <a:r>
              <a:rPr lang="en" sz="700" dirty="0">
                <a:solidFill>
                  <a:schemeClr val="dk1"/>
                </a:solidFill>
                <a:highlight>
                  <a:srgbClr val="FFFFFF"/>
                </a:highlight>
                <a:latin typeface="Consolas"/>
                <a:ea typeface="Consolas"/>
                <a:cs typeface="Consolas"/>
                <a:sym typeface="Consolas"/>
              </a:rPr>
              <a:t>:1</a:t>
            </a:r>
            <a:endParaRPr sz="700"/>
          </a:p>
        </p:txBody>
      </p:sp>
      <p:cxnSp>
        <p:nvCxnSpPr>
          <p:cNvPr id="9" name="Straight Arrow Connector 8"/>
          <p:cNvCxnSpPr/>
          <p:nvPr/>
        </p:nvCxnSpPr>
        <p:spPr>
          <a:xfrm flipV="1">
            <a:off x="5593240" y="2907300"/>
            <a:ext cx="616998" cy="2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95057" y="4691849"/>
            <a:ext cx="4567560" cy="276999"/>
          </a:xfrm>
          <a:prstGeom prst="rect">
            <a:avLst/>
          </a:prstGeom>
          <a:noFill/>
        </p:spPr>
        <p:txBody>
          <a:bodyPr wrap="square" rtlCol="0">
            <a:spAutoFit/>
          </a:bodyPr>
          <a:lstStyle/>
          <a:p>
            <a:r>
              <a:rPr lang="en-US" sz="600" dirty="0"/>
              <a:t>QSYM: A Practical Concolic Execution Engine Tailored for Hybrid Fuzzing. Insu Yun, Sangho Lee, Meng Xu, Yeongjin Jang, and Taesoo Kim.In Proceedings of the 27th USENIX Security Symposium (Security 2018),Baltimore, MD, August 2018.</a:t>
            </a:r>
          </a:p>
        </p:txBody>
      </p:sp>
      <p:sp>
        <p:nvSpPr>
          <p:cNvPr id="17" name="TextBox 16"/>
          <p:cNvSpPr txBox="1"/>
          <p:nvPr/>
        </p:nvSpPr>
        <p:spPr>
          <a:xfrm>
            <a:off x="5196766" y="4620280"/>
            <a:ext cx="4290134" cy="523220"/>
          </a:xfrm>
          <a:prstGeom prst="rect">
            <a:avLst/>
          </a:prstGeom>
          <a:noFill/>
        </p:spPr>
        <p:txBody>
          <a:bodyPr wrap="square" rtlCol="0">
            <a:spAutoFit/>
          </a:bodyPr>
          <a:lstStyle/>
          <a:p>
            <a:r>
              <a:rPr lang="en-US" dirty="0">
                <a:latin typeface="Comic Sans MS" charset="0"/>
                <a:ea typeface="Comic Sans MS" charset="0"/>
                <a:cs typeface="Comic Sans MS" charset="0"/>
              </a:rPr>
              <a:t>Solution: instruction-level symbolic execution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27</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709458" cy="572700"/>
          </a:xfrm>
        </p:spPr>
        <p:txBody>
          <a:bodyPr>
            <a:normAutofit fontScale="90000"/>
          </a:bodyPr>
          <a:lstStyle/>
          <a:p>
            <a:r>
              <a:rPr lang="en" dirty="0">
                <a:latin typeface="Comic Sans MS" charset="0"/>
                <a:ea typeface="Comic Sans MS" charset="0"/>
                <a:cs typeface="Comic Sans MS" charset="0"/>
              </a:rPr>
              <a:t>Challenge 3: Scalability (</a:t>
            </a:r>
            <a:r>
              <a:rPr lang="en-US" altLang="zh-CN" dirty="0">
                <a:latin typeface="Comic Sans MS" charset="0"/>
                <a:ea typeface="Comic Sans MS" charset="0"/>
                <a:cs typeface="Comic Sans MS" charset="0"/>
              </a:rPr>
              <a:t>Monte Carlo Sampling</a:t>
            </a:r>
            <a:r>
              <a:rPr lang="en" dirty="0">
                <a:latin typeface="Comic Sans MS" charset="0"/>
                <a:ea typeface="Comic Sans MS" charset="0"/>
                <a:cs typeface="Comic Sans MS" charset="0"/>
              </a:rPr>
              <a:t>)</a:t>
            </a:r>
            <a:endParaRPr lang="en-US" dirty="0">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700" y="1572969"/>
                <a:ext cx="7975605" cy="1871272"/>
              </a:xfrm>
            </p:spPr>
            <p:txBody>
              <a:bodyPr>
                <a:normAutofit fontScale="85000" lnSpcReduction="10000"/>
              </a:bodyPr>
              <a:lstStyle/>
              <a:p>
                <a:r>
                  <a:rPr lang="en-US" sz="2000" dirty="0">
                    <a:latin typeface="Comic Sans MS" charset="0"/>
                    <a:ea typeface="Comic Sans MS" charset="0"/>
                    <a:cs typeface="Comic Sans MS" charset="0"/>
                  </a:rPr>
                  <a:t>The problem is #P-Hard.</a:t>
                </a:r>
              </a:p>
              <a:p>
                <a:r>
                  <a:rPr lang="en-US" sz="2000" dirty="0">
                    <a:latin typeface="Comic Sans MS" charset="0"/>
                    <a:ea typeface="Comic Sans MS" charset="0"/>
                    <a:cs typeface="Comic Sans MS" charset="0"/>
                  </a:rPr>
                  <a:t>The number of satisfying assignments might be exponentially small.</a:t>
                </a:r>
              </a:p>
              <a:p>
                <a:pPr lvl="1"/>
                <a:r>
                  <a:rPr lang="en-US" sz="2000" dirty="0"/>
                  <a:t>e.g., </a:t>
                </a:r>
                <a14:m>
                  <m:oMath xmlns:m="http://schemas.openxmlformats.org/officeDocument/2006/math">
                    <m:r>
                      <a:rPr lang="en-US" sz="2000" b="0" i="1" smtClean="0">
                        <a:latin typeface="Cambria Math" charset="0"/>
                      </a:rPr>
                      <m:t>𝐹</m:t>
                    </m:r>
                    <m:d>
                      <m:dPr>
                        <m:ctrlPr>
                          <a:rPr lang="en-US" sz="2000" b="0" i="1" smtClean="0">
                            <a:latin typeface="Cambria Math" panose="02040503050406030204" pitchFamily="18" charset="0"/>
                          </a:rPr>
                        </m:ctrlPr>
                      </m:dPr>
                      <m:e>
                        <m:r>
                          <a:rPr lang="en-US" sz="2000" b="0" i="1" smtClean="0">
                            <a:latin typeface="Cambria Math" charset="0"/>
                          </a:rPr>
                          <m:t>𝐾</m:t>
                        </m:r>
                      </m:e>
                    </m:d>
                    <m:r>
                      <a:rPr lang="en-US" sz="2000" b="0" i="1" smtClean="0">
                        <a:latin typeface="Cambria Math" charset="0"/>
                      </a:rPr>
                      <m:t>=</m:t>
                    </m:r>
                    <m:d>
                      <m:dPr>
                        <m:begChr m:val="{"/>
                        <m:endChr m:val=""/>
                        <m:ctrlPr>
                          <a:rPr lang="mr-IN" sz="2000" b="0" i="1" smtClean="0">
                            <a:latin typeface="Cambria Math" panose="02040503050406030204" pitchFamily="18" charset="0"/>
                          </a:rPr>
                        </m:ctrlPr>
                      </m:dPr>
                      <m:e>
                        <m:eqArr>
                          <m:eqArrPr>
                            <m:ctrlPr>
                              <a:rPr lang="mr-IN"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1</m:t>
                                </m:r>
                              </m:sub>
                            </m:sSub>
                            <m:r>
                              <a:rPr lang="en-US" sz="2000" b="0" i="1" smtClean="0">
                                <a:latin typeface="Cambria Math" charset="0"/>
                              </a:rPr>
                              <m:t>=1</m:t>
                            </m:r>
                          </m:e>
                          <m:e>
                            <m:sSub>
                              <m:sSubPr>
                                <m:ctrlPr>
                                  <a:rPr lang="en-US" sz="2000" i="1" smtClean="0">
                                    <a:latin typeface="Cambria Math" panose="02040503050406030204" pitchFamily="18" charset="0"/>
                                  </a:rPr>
                                </m:ctrlPr>
                              </m:sSubPr>
                              <m:e>
                                <m:r>
                                  <a:rPr lang="en-US" sz="2000" b="0" i="1" smtClean="0">
                                    <a:latin typeface="Cambria Math" charset="0"/>
                                  </a:rPr>
                                  <m:t>120&lt;</m:t>
                                </m:r>
                                <m:r>
                                  <a:rPr lang="en-US" sz="2000" b="0" i="1" smtClean="0">
                                    <a:latin typeface="Cambria Math" charset="0"/>
                                  </a:rPr>
                                  <m:t>𝑘</m:t>
                                </m:r>
                              </m:e>
                              <m:sub>
                                <m:r>
                                  <a:rPr lang="en-US" sz="2000" b="0" i="1" smtClean="0">
                                    <a:latin typeface="Cambria Math" charset="0"/>
                                  </a:rPr>
                                  <m:t>2</m:t>
                                </m:r>
                              </m:sub>
                            </m:sSub>
                            <m:r>
                              <a:rPr lang="en-US" sz="2000" b="0" i="1" smtClean="0">
                                <a:latin typeface="Cambria Math" charset="0"/>
                              </a:rPr>
                              <m:t>&lt;123</m:t>
                            </m:r>
                          </m:e>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3</m:t>
                                </m:r>
                              </m:sub>
                            </m:sSub>
                            <m:r>
                              <a:rPr lang="en-US" sz="2000" b="0" i="1" smtClean="0">
                                <a:latin typeface="Cambria Math" charset="0"/>
                              </a:rPr>
                              <m:t>=3</m:t>
                            </m:r>
                          </m:e>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4</m:t>
                                </m:r>
                              </m:sub>
                            </m:sSub>
                            <m:r>
                              <a:rPr lang="en-US" sz="2000" b="0" i="1" smtClean="0">
                                <a:latin typeface="Cambria Math" charset="0"/>
                              </a:rPr>
                              <m:t>=4</m:t>
                            </m:r>
                          </m:e>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5</m:t>
                                </m:r>
                              </m:sub>
                            </m:sSub>
                            <m:r>
                              <a:rPr lang="en-US" sz="2000" b="0" i="1" smtClean="0">
                                <a:latin typeface="Cambria Math" charset="0"/>
                              </a:rPr>
                              <m:t>=5</m:t>
                            </m:r>
                          </m:e>
                        </m:eqArr>
                        <m:r>
                          <a:rPr lang="en-US" sz="2000" b="0" i="1" smtClean="0">
                            <a:latin typeface="Cambria Math" charset="0"/>
                          </a:rPr>
                          <m:t>       </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1</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2</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3</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4</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5</m:t>
                            </m:r>
                          </m:sub>
                        </m:sSub>
                        <m:r>
                          <a:rPr lang="en-US" sz="2000" b="0" i="1" smtClean="0">
                            <a:latin typeface="Cambria Math" charset="0"/>
                            <a:ea typeface="Cambria Math" charset="0"/>
                            <a:cs typeface="Cambria Math" charset="0"/>
                          </a:rPr>
                          <m:t>∈[0, 255]</m:t>
                        </m:r>
                      </m:e>
                    </m:d>
                  </m:oMath>
                </a14:m>
                <a:endParaRPr lang="en-US" sz="20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700" y="1572969"/>
                <a:ext cx="7975605" cy="1871272"/>
              </a:xfrm>
              <a:blipFill rotWithShape="0">
                <a:blip r:embed="rId3"/>
                <a:stretch>
                  <a:fillRect t="-1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05776" y="3444241"/>
                <a:ext cx="4472616" cy="652551"/>
              </a:xfrm>
              <a:prstGeom prst="rect">
                <a:avLst/>
              </a:prstGeom>
              <a:noFill/>
            </p:spPr>
            <p:txBody>
              <a:bodyPr wrap="square" rtlCol="0">
                <a:spAutoFit/>
              </a:bodyPr>
              <a:lstStyle/>
              <a:p>
                <a:r>
                  <a:rPr lang="en-US" sz="1800" dirty="0">
                    <a:latin typeface="Comic Sans MS" charset="0"/>
                    <a:ea typeface="Comic Sans MS" charset="0"/>
                    <a:cs typeface="Comic Sans MS" charset="0"/>
                  </a:rPr>
                  <a:t>Total search space: </a:t>
                </a:r>
                <a14:m>
                  <m:oMath xmlns:m="http://schemas.openxmlformats.org/officeDocument/2006/math">
                    <m:sSup>
                      <m:sSupPr>
                        <m:ctrlPr>
                          <a:rPr lang="en-US" sz="1800" i="1" smtClean="0">
                            <a:latin typeface="Cambria Math" panose="02040503050406030204" pitchFamily="18" charset="0"/>
                            <a:ea typeface="Comic Sans MS" charset="0"/>
                            <a:cs typeface="Comic Sans MS" charset="0"/>
                          </a:rPr>
                        </m:ctrlPr>
                      </m:sSupPr>
                      <m:e>
                        <m:r>
                          <a:rPr lang="en-US" sz="1800" b="0" i="1" smtClean="0">
                            <a:latin typeface="Cambria Math" charset="0"/>
                            <a:ea typeface="Comic Sans MS" charset="0"/>
                            <a:cs typeface="Comic Sans MS" charset="0"/>
                          </a:rPr>
                          <m:t>2</m:t>
                        </m:r>
                      </m:e>
                      <m:sup>
                        <m:r>
                          <a:rPr lang="en-US" sz="1800" b="0" i="1" smtClean="0">
                            <a:latin typeface="Cambria Math" charset="0"/>
                            <a:ea typeface="Comic Sans MS" charset="0"/>
                            <a:cs typeface="Comic Sans MS" charset="0"/>
                          </a:rPr>
                          <m:t>40</m:t>
                        </m:r>
                      </m:sup>
                    </m:sSup>
                  </m:oMath>
                </a14:m>
                <a:r>
                  <a:rPr lang="en-US" sz="1800" dirty="0">
                    <a:latin typeface="Comic Sans MS" charset="0"/>
                    <a:ea typeface="Comic Sans MS" charset="0"/>
                    <a:cs typeface="Comic Sans MS" charset="0"/>
                  </a:rPr>
                  <a:t> </a:t>
                </a:r>
              </a:p>
              <a:p>
                <a:r>
                  <a:rPr lang="en-US" sz="1800" dirty="0">
                    <a:latin typeface="Comic Sans MS" charset="0"/>
                    <a:ea typeface="Comic Sans MS" charset="0"/>
                    <a:cs typeface="Comic Sans MS" charset="0"/>
                  </a:rPr>
                  <a:t>Only two satisfying assignments</a:t>
                </a:r>
              </a:p>
            </p:txBody>
          </p:sp>
        </mc:Choice>
        <mc:Fallback xmlns="">
          <p:sp>
            <p:nvSpPr>
              <p:cNvPr id="7" name="TextBox 6"/>
              <p:cNvSpPr txBox="1">
                <a:spLocks noRot="1" noChangeAspect="1" noMove="1" noResize="1" noEditPoints="1" noAdjustHandles="1" noChangeArrowheads="1" noChangeShapeType="1" noTextEdit="1"/>
              </p:cNvSpPr>
              <p:nvPr/>
            </p:nvSpPr>
            <p:spPr>
              <a:xfrm>
                <a:off x="705776" y="3444241"/>
                <a:ext cx="4472616" cy="652551"/>
              </a:xfrm>
              <a:prstGeom prst="rect">
                <a:avLst/>
              </a:prstGeom>
              <a:blipFill rotWithShape="0">
                <a:blip r:embed="rId4"/>
                <a:stretch>
                  <a:fillRect l="-1228" t="-3738" b="-14019"/>
                </a:stretch>
              </a:blipFill>
            </p:spPr>
            <p:txBody>
              <a:bodyPr/>
              <a:lstStyle/>
              <a:p>
                <a:r>
                  <a:rPr lang="en-US">
                    <a:noFill/>
                  </a:rPr>
                  <a:t> </a:t>
                </a:r>
              </a:p>
            </p:txBody>
          </p:sp>
        </mc:Fallback>
      </mc:AlternateContent>
      <p:sp>
        <p:nvSpPr>
          <p:cNvPr id="8" name="TextBox 7"/>
          <p:cNvSpPr txBox="1"/>
          <p:nvPr/>
        </p:nvSpPr>
        <p:spPr>
          <a:xfrm>
            <a:off x="705776" y="4096792"/>
            <a:ext cx="7503504" cy="923330"/>
          </a:xfrm>
          <a:prstGeom prst="rect">
            <a:avLst/>
          </a:prstGeom>
          <a:noFill/>
        </p:spPr>
        <p:txBody>
          <a:bodyPr wrap="square" rtlCol="0">
            <a:spAutoFit/>
          </a:bodyPr>
          <a:lstStyle/>
          <a:p>
            <a:r>
              <a:rPr lang="en-US" sz="1800" dirty="0">
                <a:latin typeface="Comic Sans MS" charset="0"/>
                <a:ea typeface="Comic Sans MS" charset="0"/>
                <a:cs typeface="Comic Sans MS" charset="0"/>
              </a:rPr>
              <a:t>Solution: Split the constraint into several independent small groups</a:t>
            </a:r>
          </a:p>
          <a:p>
            <a:endParaRPr lang="el-GR" sz="1800" dirty="0"/>
          </a:p>
          <a:p>
            <a:endParaRPr lang="el-GR" sz="1800"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28</a:t>
            </a:fld>
            <a:endParaRPr lang="uk-UA"/>
          </a:p>
        </p:txBody>
      </p:sp>
    </p:spTree>
    <p:extLst>
      <p:ext uri="{BB962C8B-B14F-4D97-AF65-F5344CB8AC3E}">
        <p14:creationId xmlns:p14="http://schemas.microsoft.com/office/powerpoint/2010/main" val="189140333"/>
      </p:ext>
    </p:extLst>
  </p:cSld>
  <p:clrMapOvr>
    <a:masterClrMapping/>
  </p:clrMapOvr>
  <mc:AlternateContent xmlns:mc="http://schemas.openxmlformats.org/markup-compatibility/2006" xmlns:p14="http://schemas.microsoft.com/office/powerpoint/2010/main">
    <mc:Choice Requires="p14">
      <p:transition spd="slow" p14:dur="2000" advTm="122"/>
    </mc:Choice>
    <mc:Fallback xmlns="">
      <p:transition spd="slow" advTm="12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Implementation</a:t>
            </a:r>
            <a:endParaRPr>
              <a:latin typeface="Comic Sans MS" charset="0"/>
              <a:ea typeface="Comic Sans MS" charset="0"/>
              <a:cs typeface="Comic Sans MS" charset="0"/>
            </a:endParaRPr>
          </a:p>
        </p:txBody>
      </p:sp>
      <p:sp>
        <p:nvSpPr>
          <p:cNvPr id="2" name="Text Placeholder 1"/>
          <p:cNvSpPr>
            <a:spLocks noGrp="1"/>
          </p:cNvSpPr>
          <p:nvPr>
            <p:ph type="body" idx="1"/>
          </p:nvPr>
        </p:nvSpPr>
        <p:spPr>
          <a:xfrm>
            <a:off x="311700" y="1152474"/>
            <a:ext cx="8520600" cy="3308014"/>
          </a:xfrm>
        </p:spPr>
        <p:txBody>
          <a:bodyPr>
            <a:normAutofit/>
          </a:bodyPr>
          <a:lstStyle/>
          <a:p>
            <a:r>
              <a:rPr lang="en-US" dirty="0">
                <a:latin typeface="Comic Sans MS" charset="0"/>
                <a:ea typeface="Comic Sans MS" charset="0"/>
                <a:cs typeface="Comic Sans MS" charset="0"/>
              </a:rPr>
              <a:t>16k LoC of C++11</a:t>
            </a:r>
          </a:p>
          <a:p>
            <a:r>
              <a:rPr lang="en-US" dirty="0">
                <a:latin typeface="Comic Sans MS" charset="0"/>
                <a:ea typeface="Comic Sans MS" charset="0"/>
                <a:cs typeface="Comic Sans MS" charset="0"/>
              </a:rPr>
              <a:t>Trace Collection</a:t>
            </a:r>
          </a:p>
          <a:p>
            <a:pPr lvl="1"/>
            <a:r>
              <a:rPr lang="en-US" dirty="0">
                <a:latin typeface="Comic Sans MS" charset="0"/>
                <a:ea typeface="Comic Sans MS" charset="0"/>
                <a:cs typeface="Comic Sans MS" charset="0"/>
              </a:rPr>
              <a:t>Intel Pin Tool</a:t>
            </a:r>
          </a:p>
          <a:p>
            <a:r>
              <a:rPr lang="en-US" dirty="0">
                <a:latin typeface="Comic Sans MS" charset="0"/>
                <a:ea typeface="Comic Sans MS" charset="0"/>
                <a:cs typeface="Comic Sans MS" charset="0"/>
              </a:rPr>
              <a:t>Symbolic Execution</a:t>
            </a:r>
          </a:p>
          <a:p>
            <a:pPr lvl="1"/>
            <a:r>
              <a:rPr lang="en-US" dirty="0">
                <a:latin typeface="Comic Sans MS" charset="0"/>
                <a:ea typeface="Comic Sans MS" charset="0"/>
                <a:cs typeface="Comic Sans MS" charset="0"/>
              </a:rPr>
              <a:t>arithmetic, bitwise, logical, control-transfer</a:t>
            </a:r>
          </a:p>
          <a:p>
            <a:pPr lvl="1"/>
            <a:r>
              <a:rPr lang="en-US" dirty="0">
                <a:latin typeface="Comic Sans MS" charset="0"/>
                <a:ea typeface="Comic Sans MS" charset="0"/>
                <a:cs typeface="Comic Sans MS" charset="0"/>
              </a:rPr>
              <a:t>Not support: AVX, floating number, AES-NI</a:t>
            </a:r>
          </a:p>
          <a:p>
            <a:r>
              <a:rPr lang="en-US" dirty="0">
                <a:latin typeface="Comic Sans MS" charset="0"/>
                <a:ea typeface="Comic Sans MS" charset="0"/>
                <a:cs typeface="Comic Sans MS" charset="0"/>
              </a:rPr>
              <a:t>Information Leakage Computation</a:t>
            </a:r>
          </a:p>
          <a:p>
            <a:r>
              <a:rPr lang="en-US" dirty="0">
                <a:latin typeface="Comic Sans MS" charset="0"/>
                <a:ea typeface="Comic Sans MS" charset="0"/>
                <a:cs typeface="Comic Sans MS" charset="0"/>
              </a:rPr>
              <a:t>Data flow analysis</a:t>
            </a:r>
          </a:p>
          <a:p>
            <a:r>
              <a:rPr lang="en-US" dirty="0">
                <a:latin typeface="Comic Sans MS" charset="0"/>
                <a:ea typeface="Comic Sans MS" charset="0"/>
                <a:cs typeface="Comic Sans MS" charset="0"/>
              </a:rPr>
              <a:t>Debug Information Parser</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29</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236"/>
    </mc:Choice>
    <mc:Fallback xmlns="">
      <p:transition spd="slow" advTm="23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Side-channel attack</a:t>
            </a:r>
            <a:r>
              <a:rPr lang="en-US" dirty="0">
                <a:latin typeface="Comic Sans MS"/>
                <a:ea typeface="Comic Sans MS"/>
                <a:cs typeface="Comic Sans MS"/>
                <a:sym typeface="Comic Sans MS"/>
              </a:rPr>
              <a:t>s</a:t>
            </a:r>
            <a:endParaRPr dirty="0">
              <a:latin typeface="Comic Sans MS"/>
              <a:ea typeface="Comic Sans MS"/>
              <a:cs typeface="Comic Sans MS"/>
              <a:sym typeface="Comic Sans MS"/>
            </a:endParaRPr>
          </a:p>
        </p:txBody>
      </p:sp>
      <p:sp>
        <p:nvSpPr>
          <p:cNvPr id="183" name="Google Shape;183;p34"/>
          <p:cNvSpPr txBox="1">
            <a:spLocks noGrp="1"/>
          </p:cNvSpPr>
          <p:nvPr>
            <p:ph type="body" idx="1"/>
          </p:nvPr>
        </p:nvSpPr>
        <p:spPr>
          <a:xfrm>
            <a:off x="311700" y="1152475"/>
            <a:ext cx="7456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mic Sans MS"/>
                <a:ea typeface="Comic Sans MS"/>
                <a:cs typeface="Comic Sans MS"/>
                <a:sym typeface="Comic Sans MS"/>
              </a:rPr>
              <a:t>Secret: whether your advisor is in the office</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What you can do:</a:t>
            </a:r>
            <a:endParaRPr dirty="0">
              <a:solidFill>
                <a:srgbClr val="000000"/>
              </a:solidFill>
              <a:latin typeface="Comic Sans MS"/>
              <a:ea typeface="Comic Sans MS"/>
              <a:cs typeface="Comic Sans MS"/>
              <a:sym typeface="Comic Sans MS"/>
            </a:endParaRPr>
          </a:p>
          <a:p>
            <a:pPr marL="457200" lvl="0" indent="-342900" algn="l" rtl="0">
              <a:spcBef>
                <a:spcPts val="160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Ask your advisor</a:t>
            </a:r>
            <a:r>
              <a:rPr lang="en" dirty="0">
                <a:solidFill>
                  <a:srgbClr val="000000"/>
                </a:solidFill>
                <a:latin typeface="Comic Sans MS"/>
                <a:ea typeface="Comic Sans MS"/>
                <a:cs typeface="Comic Sans MS"/>
                <a:sym typeface="Comic Sans MS"/>
              </a:rPr>
              <a:t> (Not a good idea)</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endParaRPr dirty="0">
              <a:solidFill>
                <a:srgbClr val="000000"/>
              </a:solidFill>
              <a:latin typeface="Comic Sans MS"/>
              <a:ea typeface="Comic Sans MS"/>
              <a:cs typeface="Comic Sans MS"/>
              <a:sym typeface="Comic Sans MS"/>
            </a:endParaRPr>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a:t>
            </a:fld>
            <a:endParaRPr lang="uk-UA"/>
          </a:p>
        </p:txBody>
      </p:sp>
      <p:pic>
        <p:nvPicPr>
          <p:cNvPr id="7" name="Google Shape;176;p33"/>
          <p:cNvPicPr preferRelativeResize="0"/>
          <p:nvPr/>
        </p:nvPicPr>
        <p:blipFill>
          <a:blip r:embed="rId3">
            <a:alphaModFix/>
          </a:blip>
          <a:stretch>
            <a:fillRect/>
          </a:stretch>
        </p:blipFill>
        <p:spPr>
          <a:xfrm>
            <a:off x="642315" y="2499360"/>
            <a:ext cx="2080565" cy="2163857"/>
          </a:xfrm>
          <a:prstGeom prst="rect">
            <a:avLst/>
          </a:prstGeom>
          <a:noFill/>
          <a:ln>
            <a:noFill/>
          </a:ln>
        </p:spPr>
      </p:pic>
      <p:pic>
        <p:nvPicPr>
          <p:cNvPr id="8" name="Google Shape;177;p33"/>
          <p:cNvPicPr preferRelativeResize="0"/>
          <p:nvPr/>
        </p:nvPicPr>
        <p:blipFill>
          <a:blip r:embed="rId4">
            <a:alphaModFix/>
          </a:blip>
          <a:stretch>
            <a:fillRect/>
          </a:stretch>
        </p:blipFill>
        <p:spPr>
          <a:xfrm>
            <a:off x="6270000" y="2593702"/>
            <a:ext cx="1878320" cy="2069515"/>
          </a:xfrm>
          <a:prstGeom prst="rect">
            <a:avLst/>
          </a:prstGeom>
          <a:noFill/>
          <a:ln>
            <a:noFill/>
          </a:ln>
        </p:spPr>
      </p:pic>
      <p:sp>
        <p:nvSpPr>
          <p:cNvPr id="4" name="TextBox 3"/>
          <p:cNvSpPr txBox="1"/>
          <p:nvPr/>
        </p:nvSpPr>
        <p:spPr>
          <a:xfrm>
            <a:off x="1198880" y="4835723"/>
            <a:ext cx="1188720" cy="307777"/>
          </a:xfrm>
          <a:prstGeom prst="rect">
            <a:avLst/>
          </a:prstGeom>
          <a:noFill/>
        </p:spPr>
        <p:txBody>
          <a:bodyPr wrap="square" rtlCol="0">
            <a:spAutoFit/>
          </a:bodyPr>
          <a:lstStyle/>
          <a:p>
            <a:r>
              <a:rPr lang="en-US"/>
              <a:t>Attacker</a:t>
            </a:r>
          </a:p>
        </p:txBody>
      </p:sp>
      <p:sp>
        <p:nvSpPr>
          <p:cNvPr id="11" name="TextBox 10"/>
          <p:cNvSpPr txBox="1"/>
          <p:nvPr/>
        </p:nvSpPr>
        <p:spPr>
          <a:xfrm>
            <a:off x="6934840" y="4825126"/>
            <a:ext cx="1188720" cy="307777"/>
          </a:xfrm>
          <a:prstGeom prst="rect">
            <a:avLst/>
          </a:prstGeom>
          <a:noFill/>
        </p:spPr>
        <p:txBody>
          <a:bodyPr wrap="square" rtlCol="0">
            <a:spAutoFit/>
          </a:bodyPr>
          <a:lstStyle/>
          <a:p>
            <a:r>
              <a:rPr lang="en-US" dirty="0"/>
              <a:t>Victim</a:t>
            </a:r>
          </a:p>
        </p:txBody>
      </p:sp>
    </p:spTree>
    <p:extLst>
      <p:ext uri="{BB962C8B-B14F-4D97-AF65-F5344CB8AC3E}">
        <p14:creationId xmlns:p14="http://schemas.microsoft.com/office/powerpoint/2010/main" val="1506935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Evaluation</a:t>
            </a:r>
            <a:r>
              <a:rPr lang="en-US" dirty="0">
                <a:latin typeface="Comic Sans MS" charset="0"/>
                <a:ea typeface="Comic Sans MS" charset="0"/>
                <a:cs typeface="Comic Sans MS" charset="0"/>
              </a:rPr>
              <a:t> (Not finished)</a:t>
            </a:r>
            <a:endParaRPr dirty="0">
              <a:latin typeface="Comic Sans MS" charset="0"/>
              <a:ea typeface="Comic Sans MS" charset="0"/>
              <a:cs typeface="Comic Sans MS" charset="0"/>
            </a:endParaRPr>
          </a:p>
        </p:txBody>
      </p:sp>
      <p:sp>
        <p:nvSpPr>
          <p:cNvPr id="151" name="Google Shape;151;p27"/>
          <p:cNvSpPr txBox="1">
            <a:spLocks noGrp="1"/>
          </p:cNvSpPr>
          <p:nvPr>
            <p:ph type="body" idx="1"/>
          </p:nvPr>
        </p:nvSpPr>
        <p:spPr>
          <a:xfrm>
            <a:off x="311700" y="1152474"/>
            <a:ext cx="8520600" cy="3765213"/>
          </a:xfrm>
          <a:prstGeom prst="rect">
            <a:avLst/>
          </a:prstGeom>
        </p:spPr>
        <p:txBody>
          <a:bodyPr spcFirstLastPara="1" wrap="square" lIns="91425" tIns="91425" rIns="91425" bIns="91425" anchor="t" anchorCtr="0">
            <a:noAutofit/>
          </a:bodyPr>
          <a:lstStyle/>
          <a:p>
            <a:pPr marL="285750" indent="-285750">
              <a:spcAft>
                <a:spcPts val="400"/>
              </a:spcAft>
            </a:pPr>
            <a:r>
              <a:rPr lang="en-US" dirty="0">
                <a:latin typeface="Comic Sans MS" charset="0"/>
                <a:ea typeface="Comic Sans MS" charset="0"/>
                <a:cs typeface="Comic Sans MS" charset="0"/>
              </a:rPr>
              <a:t>Real-world cryptosystems:</a:t>
            </a:r>
          </a:p>
          <a:p>
            <a:pPr marL="742950" lvl="1" indent="-285750">
              <a:lnSpc>
                <a:spcPct val="100000"/>
              </a:lnSpc>
              <a:spcAft>
                <a:spcPts val="400"/>
              </a:spcAft>
            </a:pPr>
            <a:r>
              <a:rPr lang="en-US" dirty="0">
                <a:latin typeface="Comic Sans MS" charset="0"/>
                <a:ea typeface="Comic Sans MS" charset="0"/>
                <a:cs typeface="Comic Sans MS" charset="0"/>
              </a:rPr>
              <a:t>OpenSSL 0.9.7 1.1.1</a:t>
            </a:r>
          </a:p>
          <a:p>
            <a:pPr marL="742950" lvl="1" indent="-285750">
              <a:lnSpc>
                <a:spcPct val="100000"/>
              </a:lnSpc>
              <a:spcAft>
                <a:spcPts val="400"/>
              </a:spcAft>
            </a:pPr>
            <a:r>
              <a:rPr lang="en-US" dirty="0">
                <a:latin typeface="Comic Sans MS" charset="0"/>
                <a:ea typeface="Comic Sans MS" charset="0"/>
                <a:cs typeface="Comic Sans MS" charset="0"/>
              </a:rPr>
              <a:t>mbedTLS 2.5 2.15</a:t>
            </a:r>
          </a:p>
          <a:p>
            <a:pPr marL="742950" lvl="1" indent="-285750">
              <a:lnSpc>
                <a:spcPct val="100000"/>
              </a:lnSpc>
              <a:spcAft>
                <a:spcPts val="400"/>
              </a:spcAft>
            </a:pPr>
            <a:r>
              <a:rPr lang="en-US" dirty="0">
                <a:latin typeface="Comic Sans MS" charset="0"/>
                <a:ea typeface="Comic Sans MS" charset="0"/>
                <a:cs typeface="Comic Sans MS" charset="0"/>
              </a:rPr>
              <a:t>Libjpeg</a:t>
            </a:r>
          </a:p>
          <a:p>
            <a:pPr marL="285750" indent="-285750">
              <a:spcAft>
                <a:spcPts val="400"/>
              </a:spcAft>
            </a:pPr>
            <a:r>
              <a:rPr lang="en-US" dirty="0">
                <a:latin typeface="Comic Sans MS" charset="0"/>
                <a:ea typeface="Comic Sans MS" charset="0"/>
                <a:cs typeface="Comic Sans MS" charset="0"/>
              </a:rPr>
              <a:t>Performance </a:t>
            </a:r>
          </a:p>
          <a:p>
            <a:pPr marL="742950" lvl="1" indent="-285750">
              <a:spcAft>
                <a:spcPts val="400"/>
              </a:spcAft>
            </a:pPr>
            <a:r>
              <a:rPr lang="en-US" dirty="0">
                <a:latin typeface="Comic Sans MS" charset="0"/>
                <a:ea typeface="Comic Sans MS" charset="0"/>
                <a:cs typeface="Comic Sans MS" charset="0"/>
              </a:rPr>
              <a:t>8s found 8 secret-dependent memory access for the DES in </a:t>
            </a:r>
            <a:r>
              <a:rPr lang="en-US" dirty="0" err="1">
                <a:latin typeface="Comic Sans MS" charset="0"/>
                <a:ea typeface="Comic Sans MS" charset="0"/>
                <a:cs typeface="Comic Sans MS" charset="0"/>
              </a:rPr>
              <a:t>mbedTLS</a:t>
            </a:r>
            <a:r>
              <a:rPr lang="en-US" dirty="0">
                <a:latin typeface="Comic Sans MS" charset="0"/>
                <a:ea typeface="Comic Sans MS" charset="0"/>
                <a:cs typeface="Comic Sans MS" charset="0"/>
              </a:rPr>
              <a:t> 2.5</a:t>
            </a:r>
          </a:p>
          <a:p>
            <a:pPr marL="285750" indent="-285750">
              <a:spcAft>
                <a:spcPts val="1600"/>
              </a:spcAft>
            </a:pPr>
            <a:endParaRPr lang="en-US"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30</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Comic Sans MS" charset="0"/>
                <a:ea typeface="Comic Sans MS" charset="0"/>
                <a:cs typeface="Comic Sans MS" charset="0"/>
              </a:rPr>
              <a:t>Demo</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31</a:t>
            </a:fld>
            <a:endParaRPr lang="uk-UA"/>
          </a:p>
        </p:txBody>
      </p:sp>
    </p:spTree>
    <p:extLst>
      <p:ext uri="{BB962C8B-B14F-4D97-AF65-F5344CB8AC3E}">
        <p14:creationId xmlns:p14="http://schemas.microsoft.com/office/powerpoint/2010/main" val="1037735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Summary</a:t>
            </a:r>
            <a:endParaRPr dirty="0">
              <a:latin typeface="Comic Sans MS" charset="0"/>
              <a:ea typeface="Comic Sans MS" charset="0"/>
              <a:cs typeface="Comic Sans MS" charset="0"/>
            </a:endParaRPr>
          </a:p>
        </p:txBody>
      </p:sp>
      <p:sp>
        <p:nvSpPr>
          <p:cNvPr id="157" name="Google Shape;157;p28"/>
          <p:cNvSpPr txBox="1">
            <a:spLocks noGrp="1"/>
          </p:cNvSpPr>
          <p:nvPr>
            <p:ph type="body" idx="1"/>
          </p:nvPr>
        </p:nvSpPr>
        <p:spPr>
          <a:xfrm>
            <a:off x="311700" y="1161353"/>
            <a:ext cx="864942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Comic Sans MS" charset="0"/>
                <a:ea typeface="Comic Sans MS" charset="0"/>
                <a:cs typeface="Comic Sans MS" charset="0"/>
              </a:rPr>
              <a:t>Identify and quantify address-based side-channels leakages precisely</a:t>
            </a:r>
          </a:p>
          <a:p>
            <a:pPr marL="285750" indent="-285750">
              <a:spcAft>
                <a:spcPts val="1600"/>
              </a:spcAft>
            </a:pPr>
            <a:r>
              <a:rPr lang="en-US" dirty="0">
                <a:latin typeface="Comic Sans MS" charset="0"/>
                <a:ea typeface="Comic Sans MS" charset="0"/>
                <a:cs typeface="Comic Sans MS" charset="0"/>
              </a:rPr>
              <a:t>A trace-based method that models each leakage site with math formulas.</a:t>
            </a:r>
          </a:p>
          <a:p>
            <a:pPr marL="285750" indent="-285750">
              <a:spcAft>
                <a:spcPts val="1600"/>
              </a:spcAft>
            </a:pPr>
            <a:r>
              <a:rPr lang="en-US" dirty="0">
                <a:latin typeface="Comic Sans MS" charset="0"/>
                <a:ea typeface="Comic Sans MS" charset="0"/>
                <a:cs typeface="Comic Sans MS" charset="0"/>
              </a:rPr>
              <a:t>We quantify the information leakages based on the number of secrets that satisfy the constrain.</a:t>
            </a:r>
          </a:p>
          <a:p>
            <a:pPr marL="285750" indent="-285750">
              <a:spcAft>
                <a:spcPts val="1600"/>
              </a:spcAft>
            </a:pPr>
            <a:r>
              <a:rPr lang="en-US" dirty="0">
                <a:latin typeface="Comic Sans MS" charset="0"/>
                <a:ea typeface="Comic Sans MS" charset="0"/>
                <a:cs typeface="Comic Sans MS" charset="0"/>
              </a:rPr>
              <a:t>Most of leakages found by recent works are hard to be exploited. (Need to be confirmed)</a:t>
            </a:r>
            <a:endParaRPr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32</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Side-channel attack</a:t>
            </a:r>
            <a:r>
              <a:rPr lang="en-US" dirty="0">
                <a:latin typeface="Comic Sans MS"/>
                <a:ea typeface="Comic Sans MS"/>
                <a:cs typeface="Comic Sans MS"/>
                <a:sym typeface="Comic Sans MS"/>
              </a:rPr>
              <a:t>s</a:t>
            </a:r>
            <a:endParaRPr dirty="0">
              <a:latin typeface="Comic Sans MS"/>
              <a:ea typeface="Comic Sans MS"/>
              <a:cs typeface="Comic Sans MS"/>
              <a:sym typeface="Comic Sans MS"/>
            </a:endParaRPr>
          </a:p>
        </p:txBody>
      </p:sp>
      <p:sp>
        <p:nvSpPr>
          <p:cNvPr id="189" name="Google Shape;189;p35"/>
          <p:cNvSpPr txBox="1">
            <a:spLocks noGrp="1"/>
          </p:cNvSpPr>
          <p:nvPr>
            <p:ph type="body" idx="1"/>
          </p:nvPr>
        </p:nvSpPr>
        <p:spPr>
          <a:xfrm>
            <a:off x="311700" y="1152475"/>
            <a:ext cx="7456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mic Sans MS"/>
                <a:ea typeface="Comic Sans MS"/>
                <a:cs typeface="Comic Sans MS"/>
                <a:sym typeface="Comic Sans MS"/>
              </a:rPr>
              <a:t>Secret: whether your advisor is in the office</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What you can do:</a:t>
            </a:r>
            <a:endParaRPr dirty="0">
              <a:solidFill>
                <a:srgbClr val="000000"/>
              </a:solidFill>
              <a:latin typeface="Comic Sans MS"/>
              <a:ea typeface="Comic Sans MS"/>
              <a:cs typeface="Comic Sans MS"/>
              <a:sym typeface="Comic Sans MS"/>
            </a:endParaRPr>
          </a:p>
          <a:p>
            <a:pPr marL="457200" lvl="0" indent="-342900" algn="l" rtl="0">
              <a:spcBef>
                <a:spcPts val="160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Ask your advisor</a:t>
            </a:r>
            <a:r>
              <a:rPr lang="en" dirty="0">
                <a:solidFill>
                  <a:srgbClr val="000000"/>
                </a:solidFill>
                <a:latin typeface="Comic Sans MS"/>
                <a:ea typeface="Comic Sans MS"/>
                <a:cs typeface="Comic Sans MS"/>
                <a:sym typeface="Comic Sans MS"/>
              </a:rPr>
              <a:t> </a:t>
            </a:r>
            <a:r>
              <a:rPr lang="en-US" dirty="0">
                <a:solidFill>
                  <a:srgbClr val="000000"/>
                </a:solidFill>
                <a:latin typeface="Comic Sans MS"/>
                <a:ea typeface="Comic Sans MS"/>
                <a:cs typeface="Comic Sans MS"/>
                <a:sym typeface="Comic Sans MS"/>
              </a:rPr>
              <a:t>(Side effect</a:t>
            </a:r>
            <a:r>
              <a:rPr lang="en" dirty="0">
                <a:solidFill>
                  <a:srgbClr val="000000"/>
                </a:solidFill>
                <a:latin typeface="Comic Sans MS"/>
                <a:ea typeface="Comic Sans MS"/>
                <a:cs typeface="Comic Sans MS"/>
                <a:sym typeface="Comic Sans MS"/>
              </a:rPr>
              <a:t>)</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Insight:</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Your advisor </a:t>
            </a:r>
            <a:r>
              <a:rPr lang="en-US" altLang="zh-CN" dirty="0">
                <a:solidFill>
                  <a:srgbClr val="000000"/>
                </a:solidFill>
                <a:latin typeface="Comic Sans MS"/>
                <a:ea typeface="Comic Sans MS"/>
                <a:cs typeface="Comic Sans MS"/>
                <a:sym typeface="Comic Sans MS"/>
              </a:rPr>
              <a:t>always</a:t>
            </a:r>
            <a:r>
              <a:rPr lang="en" dirty="0">
                <a:solidFill>
                  <a:srgbClr val="000000"/>
                </a:solidFill>
                <a:latin typeface="Comic Sans MS"/>
                <a:ea typeface="Comic Sans MS"/>
                <a:cs typeface="Comic Sans MS"/>
                <a:sym typeface="Comic Sans MS"/>
              </a:rPr>
              <a:t> drives to work.</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The parking lot is shared with you.</a:t>
            </a:r>
            <a:endParaRPr dirty="0">
              <a:solidFill>
                <a:srgbClr val="000000"/>
              </a:solidFill>
              <a:latin typeface="Comic Sans MS"/>
              <a:ea typeface="Comic Sans MS"/>
              <a:cs typeface="Comic Sans MS"/>
              <a:sym typeface="Comic Sans MS"/>
            </a:endParaRPr>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a:t>
            </a:fld>
            <a:endParaRPr lang="uk-UA"/>
          </a:p>
        </p:txBody>
      </p:sp>
    </p:spTree>
    <p:extLst>
      <p:ext uri="{BB962C8B-B14F-4D97-AF65-F5344CB8AC3E}">
        <p14:creationId xmlns:p14="http://schemas.microsoft.com/office/powerpoint/2010/main" val="1685367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Side-channel attack</a:t>
            </a:r>
            <a:r>
              <a:rPr lang="en-US" dirty="0">
                <a:latin typeface="Comic Sans MS"/>
                <a:ea typeface="Comic Sans MS"/>
                <a:cs typeface="Comic Sans MS"/>
                <a:sym typeface="Comic Sans MS"/>
              </a:rPr>
              <a:t>s</a:t>
            </a:r>
            <a:endParaRPr dirty="0">
              <a:latin typeface="Comic Sans MS"/>
              <a:ea typeface="Comic Sans MS"/>
              <a:cs typeface="Comic Sans MS"/>
              <a:sym typeface="Comic Sans MS"/>
            </a:endParaRPr>
          </a:p>
        </p:txBody>
      </p:sp>
      <p:sp>
        <p:nvSpPr>
          <p:cNvPr id="195" name="Google Shape;195;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mic Sans MS"/>
                <a:ea typeface="Comic Sans MS"/>
                <a:cs typeface="Comic Sans MS"/>
                <a:sym typeface="Comic Sans MS"/>
              </a:rPr>
              <a:t>Secret: whether your advisor is in the office</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What you should do:</a:t>
            </a:r>
            <a:endParaRPr dirty="0">
              <a:solidFill>
                <a:srgbClr val="000000"/>
              </a:solidFill>
              <a:latin typeface="Comic Sans MS"/>
              <a:ea typeface="Comic Sans MS"/>
              <a:cs typeface="Comic Sans MS"/>
              <a:sym typeface="Comic Sans MS"/>
            </a:endParaRPr>
          </a:p>
          <a:p>
            <a:pPr marL="457200" lvl="0" indent="-342900" algn="l" rtl="0">
              <a:spcBef>
                <a:spcPts val="160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Go to the parking lot</a:t>
            </a:r>
            <a:endParaRPr dirty="0">
              <a:solidFill>
                <a:srgbClr val="000000"/>
              </a:solidFill>
              <a:latin typeface="Comic Sans MS"/>
              <a:ea typeface="Comic Sans MS"/>
              <a:cs typeface="Comic Sans MS"/>
              <a:sym typeface="Comic Sans MS"/>
            </a:endParaRPr>
          </a:p>
          <a:p>
            <a:pPr marL="457200" lvl="0" indent="-342900" algn="l" rtl="0">
              <a:spcBef>
                <a:spcPts val="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Find your advisor's vehicle</a:t>
            </a:r>
            <a:endParaRPr dirty="0">
              <a:solidFill>
                <a:srgbClr val="000000"/>
              </a:solidFill>
              <a:latin typeface="Comic Sans MS"/>
              <a:ea typeface="Comic Sans MS"/>
              <a:cs typeface="Comic Sans MS"/>
              <a:sym typeface="Comic Sans MS"/>
            </a:endParaRPr>
          </a:p>
        </p:txBody>
      </p:sp>
      <p:pic>
        <p:nvPicPr>
          <p:cNvPr id="196" name="Google Shape;196;p36"/>
          <p:cNvPicPr preferRelativeResize="0"/>
          <p:nvPr/>
        </p:nvPicPr>
        <p:blipFill>
          <a:blip r:embed="rId3">
            <a:alphaModFix/>
          </a:blip>
          <a:stretch>
            <a:fillRect/>
          </a:stretch>
        </p:blipFill>
        <p:spPr>
          <a:xfrm>
            <a:off x="4490720" y="1913025"/>
            <a:ext cx="4341580" cy="2986125"/>
          </a:xfrm>
          <a:prstGeom prst="rect">
            <a:avLst/>
          </a:prstGeom>
          <a:noFill/>
          <a:ln>
            <a:noFill/>
          </a:ln>
        </p:spPr>
      </p:pic>
      <p:sp>
        <p:nvSpPr>
          <p:cNvPr id="197" name="Google Shape;197;p36"/>
          <p:cNvSpPr/>
          <p:nvPr/>
        </p:nvSpPr>
        <p:spPr>
          <a:xfrm>
            <a:off x="5569810" y="2501113"/>
            <a:ext cx="1091700" cy="14886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a:t>
            </a:fld>
            <a:endParaRPr lang="uk-UA"/>
          </a:p>
        </p:txBody>
      </p:sp>
    </p:spTree>
    <p:extLst>
      <p:ext uri="{BB962C8B-B14F-4D97-AF65-F5344CB8AC3E}">
        <p14:creationId xmlns:p14="http://schemas.microsoft.com/office/powerpoint/2010/main" val="30554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Address-based Side Channels</a:t>
            </a:r>
            <a:endParaRPr dirty="0">
              <a:latin typeface="Comic Sans MS" charset="0"/>
              <a:ea typeface="Comic Sans MS" charset="0"/>
              <a:cs typeface="Comic Sans MS" charset="0"/>
            </a:endParaRPr>
          </a:p>
        </p:txBody>
      </p:sp>
      <p:sp>
        <p:nvSpPr>
          <p:cNvPr id="61" name="Google Shape;61;p14"/>
          <p:cNvSpPr/>
          <p:nvPr/>
        </p:nvSpPr>
        <p:spPr>
          <a:xfrm>
            <a:off x="592850" y="1719150"/>
            <a:ext cx="3265500" cy="1808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highlight>
                  <a:srgbClr val="FFFFFF"/>
                </a:highlight>
                <a:latin typeface="Consolas"/>
                <a:ea typeface="Consolas"/>
                <a:cs typeface="Consolas"/>
                <a:sym typeface="Consolas"/>
              </a:rPr>
              <a:t>unsigned char </a:t>
            </a:r>
            <a:r>
              <a:rPr lang="en" b="1" dirty="0">
                <a:solidFill>
                  <a:srgbClr val="000080"/>
                </a:solidFill>
                <a:highlight>
                  <a:srgbClr val="FFFFFF"/>
                </a:highlight>
                <a:latin typeface="Consolas"/>
                <a:ea typeface="Consolas"/>
                <a:cs typeface="Consolas"/>
                <a:sym typeface="Consolas"/>
              </a:rPr>
              <a:t>key</a:t>
            </a:r>
            <a:r>
              <a:rPr lang="en" dirty="0">
                <a:solidFill>
                  <a:schemeClr val="dk1"/>
                </a:solidFill>
                <a:highlight>
                  <a:srgbClr val="FFFFFF"/>
                </a:highlight>
                <a:latin typeface="Consolas"/>
                <a:ea typeface="Consolas"/>
                <a:cs typeface="Consolas"/>
                <a:sym typeface="Consolas"/>
              </a:rPr>
              <a:t> = input(); </a:t>
            </a:r>
            <a:endParaRPr>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i="1" dirty="0">
                <a:solidFill>
                  <a:schemeClr val="dk1"/>
                </a:solidFill>
                <a:highlight>
                  <a:srgbClr val="FFFFFF"/>
                </a:highlight>
                <a:latin typeface="Consolas"/>
                <a:ea typeface="Consolas"/>
                <a:cs typeface="Consolas"/>
                <a:sym typeface="Consolas"/>
              </a:rPr>
              <a:t>// 4 bits information </a:t>
            </a:r>
            <a:endParaRPr i="1">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highlight>
                  <a:srgbClr val="FFFFFF"/>
                </a:highlight>
                <a:latin typeface="Consolas"/>
                <a:ea typeface="Consolas"/>
                <a:cs typeface="Consolas"/>
                <a:sym typeface="Consolas"/>
              </a:rPr>
              <a:t>unsigned char temp = key/2;</a:t>
            </a:r>
            <a:br>
              <a:rPr lang="en" dirty="0">
                <a:solidFill>
                  <a:schemeClr val="dk1"/>
                </a:solidFill>
                <a:highlight>
                  <a:srgbClr val="FFFFFF"/>
                </a:highlight>
                <a:latin typeface="Consolas"/>
                <a:ea typeface="Consolas"/>
                <a:cs typeface="Consolas"/>
                <a:sym typeface="Consolas"/>
              </a:rPr>
            </a:br>
            <a:r>
              <a:rPr lang="en" b="1" dirty="0">
                <a:solidFill>
                  <a:srgbClr val="000080"/>
                </a:solidFill>
                <a:highlight>
                  <a:srgbClr val="FFFFFF"/>
                </a:highlight>
                <a:latin typeface="Consolas"/>
                <a:ea typeface="Consolas"/>
                <a:cs typeface="Consolas"/>
                <a:sym typeface="Consolas"/>
              </a:rPr>
              <a:t>if</a:t>
            </a:r>
            <a:r>
              <a:rPr lang="en" dirty="0">
                <a:solidFill>
                  <a:schemeClr val="dk1"/>
                </a:solidFill>
                <a:highlight>
                  <a:srgbClr val="FFFFFF"/>
                </a:highlight>
                <a:latin typeface="Consolas"/>
                <a:ea typeface="Consolas"/>
                <a:cs typeface="Consolas"/>
                <a:sym typeface="Consolas"/>
              </a:rPr>
              <a:t> (temp </a:t>
            </a:r>
            <a:r>
              <a:rPr lang="en-US" dirty="0">
                <a:solidFill>
                  <a:schemeClr val="dk1"/>
                </a:solidFill>
                <a:highlight>
                  <a:srgbClr val="FFFFFF"/>
                </a:highlight>
                <a:latin typeface="Consolas"/>
                <a:ea typeface="Consolas"/>
                <a:cs typeface="Consolas"/>
                <a:sym typeface="Consolas"/>
              </a:rPr>
              <a:t>=</a:t>
            </a:r>
            <a:r>
              <a:rPr lang="en" dirty="0">
                <a:solidFill>
                  <a:schemeClr val="dk1"/>
                </a:solidFill>
                <a:highlight>
                  <a:srgbClr val="FFFFFF"/>
                </a:highlight>
                <a:latin typeface="Consolas"/>
                <a:ea typeface="Consolas"/>
                <a:cs typeface="Consolas"/>
                <a:sym typeface="Consolas"/>
              </a:rPr>
              <a:t> </a:t>
            </a:r>
            <a:r>
              <a:rPr lang="en" dirty="0">
                <a:solidFill>
                  <a:srgbClr val="0000FF"/>
                </a:solidFill>
                <a:highlight>
                  <a:srgbClr val="FFFFFF"/>
                </a:highlight>
                <a:latin typeface="Consolas"/>
                <a:ea typeface="Consolas"/>
                <a:cs typeface="Consolas"/>
                <a:sym typeface="Consolas"/>
              </a:rPr>
              <a:t>0xb</a:t>
            </a:r>
            <a:r>
              <a:rPr lang="en" dirty="0">
                <a:solidFill>
                  <a:schemeClr val="dk1"/>
                </a:solidFill>
                <a:highlight>
                  <a:srgbClr val="FFFFFF"/>
                </a:highlight>
                <a:latin typeface="Consolas"/>
                <a:ea typeface="Consolas"/>
                <a:cs typeface="Consolas"/>
                <a:sym typeface="Consolas"/>
              </a:rPr>
              <a:t>)</a:t>
            </a:r>
            <a:br>
              <a:rPr lang="en" dirty="0">
                <a:solidFill>
                  <a:schemeClr val="dk1"/>
                </a:solidFill>
                <a:highlight>
                  <a:srgbClr val="FFFFFF"/>
                </a:highlight>
                <a:latin typeface="Consolas"/>
                <a:ea typeface="Consolas"/>
                <a:cs typeface="Consolas"/>
                <a:sym typeface="Consolas"/>
              </a:rPr>
            </a:br>
            <a:r>
              <a:rPr lang="en" i="1" dirty="0">
                <a:solidFill>
                  <a:schemeClr val="dk1"/>
                </a:solidFill>
                <a:highlight>
                  <a:srgbClr val="FFFFFF"/>
                </a:highlight>
                <a:latin typeface="Consolas"/>
                <a:ea typeface="Consolas"/>
                <a:cs typeface="Consolas"/>
                <a:sym typeface="Consolas"/>
              </a:rPr>
              <a:t>// branch 0 </a:t>
            </a:r>
            <a:r>
              <a:rPr lang="en-US" i="1" dirty="0">
                <a:solidFill>
                  <a:schemeClr val="dk1"/>
                </a:solidFill>
                <a:highlight>
                  <a:srgbClr val="FFFFFF"/>
                </a:highlight>
                <a:latin typeface="Consolas"/>
                <a:ea typeface="Consolas"/>
                <a:cs typeface="Consolas"/>
                <a:sym typeface="Consolas"/>
              </a:rPr>
              <a:t>execution</a:t>
            </a:r>
            <a:r>
              <a:rPr lang="en" i="1" dirty="0">
                <a:solidFill>
                  <a:schemeClr val="dk1"/>
                </a:solidFill>
                <a:highlight>
                  <a:srgbClr val="FFFFFF"/>
                </a:highlight>
                <a:latin typeface="Consolas"/>
                <a:ea typeface="Consolas"/>
                <a:cs typeface="Consolas"/>
                <a:sym typeface="Consolas"/>
              </a:rPr>
              <a:t> 2s</a:t>
            </a:r>
            <a:br>
              <a:rPr lang="en" dirty="0">
                <a:solidFill>
                  <a:schemeClr val="dk1"/>
                </a:solidFill>
                <a:highlight>
                  <a:srgbClr val="FFFFFF"/>
                </a:highlight>
                <a:latin typeface="Consolas"/>
                <a:ea typeface="Consolas"/>
                <a:cs typeface="Consolas"/>
                <a:sym typeface="Consolas"/>
              </a:rPr>
            </a:br>
            <a:r>
              <a:rPr lang="en" b="1" dirty="0">
                <a:solidFill>
                  <a:srgbClr val="000080"/>
                </a:solidFill>
                <a:highlight>
                  <a:srgbClr val="FFFFFF"/>
                </a:highlight>
                <a:latin typeface="Consolas"/>
                <a:ea typeface="Consolas"/>
                <a:cs typeface="Consolas"/>
                <a:sym typeface="Consolas"/>
              </a:rPr>
              <a:t>else</a:t>
            </a:r>
            <a:br>
              <a:rPr lang="en" dirty="0">
                <a:solidFill>
                  <a:schemeClr val="dk1"/>
                </a:solidFill>
                <a:highlight>
                  <a:srgbClr val="FFFFFF"/>
                </a:highlight>
                <a:latin typeface="Consolas"/>
                <a:ea typeface="Consolas"/>
                <a:cs typeface="Consolas"/>
                <a:sym typeface="Consolas"/>
              </a:rPr>
            </a:br>
            <a:r>
              <a:rPr lang="en" i="1" dirty="0">
                <a:solidFill>
                  <a:schemeClr val="dk1"/>
                </a:solidFill>
                <a:highlight>
                  <a:srgbClr val="FFFFFF"/>
                </a:highlight>
                <a:latin typeface="Consolas"/>
                <a:ea typeface="Consolas"/>
                <a:cs typeface="Consolas"/>
                <a:sym typeface="Consolas"/>
              </a:rPr>
              <a:t>// branch 1 </a:t>
            </a:r>
            <a:r>
              <a:rPr lang="en-US" i="1" dirty="0">
                <a:solidFill>
                  <a:schemeClr val="dk1"/>
                </a:solidFill>
                <a:highlight>
                  <a:srgbClr val="FFFFFF"/>
                </a:highlight>
                <a:latin typeface="Consolas"/>
                <a:ea typeface="Consolas"/>
                <a:cs typeface="Consolas"/>
                <a:sym typeface="Consolas"/>
              </a:rPr>
              <a:t>execution</a:t>
            </a:r>
            <a:r>
              <a:rPr lang="en" i="1" dirty="0">
                <a:solidFill>
                  <a:schemeClr val="dk1"/>
                </a:solidFill>
                <a:highlight>
                  <a:srgbClr val="FFFFFF"/>
                </a:highlight>
                <a:latin typeface="Consolas"/>
                <a:ea typeface="Consolas"/>
                <a:cs typeface="Consolas"/>
                <a:sym typeface="Consolas"/>
              </a:rPr>
              <a:t> 1s</a:t>
            </a:r>
            <a:endParaRPr/>
          </a:p>
        </p:txBody>
      </p:sp>
      <p:sp>
        <p:nvSpPr>
          <p:cNvPr id="62" name="Google Shape;62;p14"/>
          <p:cNvSpPr/>
          <p:nvPr/>
        </p:nvSpPr>
        <p:spPr>
          <a:xfrm>
            <a:off x="5136599" y="1719150"/>
            <a:ext cx="3597825" cy="1808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highlight>
                  <a:srgbClr val="FFFFFF"/>
                </a:highlight>
                <a:latin typeface="Consolas"/>
                <a:ea typeface="Consolas"/>
                <a:cs typeface="Consolas"/>
                <a:sym typeface="Consolas"/>
              </a:rPr>
              <a:t>T[</a:t>
            </a:r>
            <a:r>
              <a:rPr lang="en" dirty="0">
                <a:solidFill>
                  <a:srgbClr val="0000FF"/>
                </a:solidFill>
                <a:highlight>
                  <a:srgbClr val="FFFFFF"/>
                </a:highlight>
                <a:latin typeface="Consolas"/>
                <a:ea typeface="Consolas"/>
                <a:cs typeface="Consolas"/>
                <a:sym typeface="Consolas"/>
              </a:rPr>
              <a:t>1024</a:t>
            </a:r>
            <a:r>
              <a:rPr lang="en" dirty="0">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i="1" dirty="0">
                <a:solidFill>
                  <a:schemeClr val="dk1"/>
                </a:solidFill>
                <a:highlight>
                  <a:srgbClr val="FFFFFF"/>
                </a:highlight>
                <a:latin typeface="Consolas"/>
                <a:ea typeface="Consolas"/>
                <a:cs typeface="Consolas"/>
                <a:sym typeface="Consolas"/>
              </a:rPr>
              <a:t>// Lookup tables with </a:t>
            </a:r>
            <a:r>
              <a:rPr lang="en-US" i="1" dirty="0">
                <a:solidFill>
                  <a:schemeClr val="dk1"/>
                </a:solidFill>
                <a:highlight>
                  <a:srgbClr val="FFFFFF"/>
                </a:highlight>
                <a:latin typeface="Consolas"/>
                <a:ea typeface="Consolas"/>
                <a:cs typeface="Consolas"/>
                <a:sym typeface="Consolas"/>
              </a:rPr>
              <a:t>1024</a:t>
            </a:r>
            <a:r>
              <a:rPr lang="en" i="1" dirty="0">
                <a:solidFill>
                  <a:schemeClr val="dk1"/>
                </a:solidFill>
                <a:highlight>
                  <a:srgbClr val="FFFFFF"/>
                </a:highlight>
                <a:latin typeface="Consolas"/>
                <a:ea typeface="Consolas"/>
                <a:cs typeface="Consolas"/>
                <a:sym typeface="Consolas"/>
              </a:rPr>
              <a:t> entries</a:t>
            </a:r>
            <a:br>
              <a:rPr lang="en" dirty="0">
                <a:solidFill>
                  <a:schemeClr val="dk1"/>
                </a:solidFill>
                <a:highlight>
                  <a:srgbClr val="FFFFFF"/>
                </a:highlight>
                <a:latin typeface="Consolas"/>
                <a:ea typeface="Consolas"/>
                <a:cs typeface="Consolas"/>
                <a:sym typeface="Consolas"/>
              </a:rPr>
            </a:br>
            <a:r>
              <a:rPr lang="en" dirty="0">
                <a:solidFill>
                  <a:schemeClr val="dk1"/>
                </a:solidFill>
                <a:highlight>
                  <a:srgbClr val="FFFFFF"/>
                </a:highlight>
                <a:latin typeface="Consolas"/>
                <a:ea typeface="Consolas"/>
                <a:cs typeface="Consolas"/>
                <a:sym typeface="Consolas"/>
              </a:rPr>
              <a:t>index = </a:t>
            </a:r>
            <a:r>
              <a:rPr lang="en" b="1" dirty="0">
                <a:solidFill>
                  <a:srgbClr val="000080"/>
                </a:solidFill>
                <a:highlight>
                  <a:srgbClr val="FFFFFF"/>
                </a:highlight>
                <a:latin typeface="Consolas"/>
                <a:ea typeface="Consolas"/>
                <a:cs typeface="Consolas"/>
                <a:sym typeface="Consolas"/>
              </a:rPr>
              <a:t>key</a:t>
            </a:r>
            <a:r>
              <a:rPr lang="en" dirty="0">
                <a:solidFill>
                  <a:schemeClr val="dk1"/>
                </a:solidFill>
                <a:highlight>
                  <a:srgbClr val="FFFFFF"/>
                </a:highlight>
                <a:latin typeface="Consolas"/>
                <a:ea typeface="Consolas"/>
                <a:cs typeface="Consolas"/>
                <a:sym typeface="Consolas"/>
              </a:rPr>
              <a:t> % </a:t>
            </a:r>
            <a:r>
              <a:rPr lang="en-US" dirty="0">
                <a:solidFill>
                  <a:srgbClr val="0000FF"/>
                </a:solidFill>
                <a:highlight>
                  <a:srgbClr val="FFFFFF"/>
                </a:highlight>
                <a:latin typeface="Consolas"/>
                <a:ea typeface="Consolas"/>
                <a:cs typeface="Consolas"/>
                <a:sym typeface="Consolas"/>
              </a:rPr>
              <a:t>1024</a:t>
            </a:r>
            <a:r>
              <a:rPr lang="en" dirty="0">
                <a:solidFill>
                  <a:schemeClr val="dk1"/>
                </a:solidFill>
                <a:highlight>
                  <a:srgbClr val="FFFFFF"/>
                </a:highlight>
                <a:latin typeface="Consolas"/>
                <a:ea typeface="Consolas"/>
                <a:cs typeface="Consolas"/>
                <a:sym typeface="Consolas"/>
              </a:rPr>
              <a:t>;</a:t>
            </a:r>
            <a:br>
              <a:rPr lang="en" dirty="0">
                <a:solidFill>
                  <a:schemeClr val="dk1"/>
                </a:solidFill>
                <a:highlight>
                  <a:srgbClr val="FFFFFF"/>
                </a:highlight>
                <a:latin typeface="Consolas"/>
                <a:ea typeface="Consolas"/>
                <a:cs typeface="Consolas"/>
                <a:sym typeface="Consolas"/>
              </a:rPr>
            </a:br>
            <a:r>
              <a:rPr lang="en" dirty="0">
                <a:solidFill>
                  <a:schemeClr val="dk1"/>
                </a:solidFill>
                <a:highlight>
                  <a:srgbClr val="FFFFFF"/>
                </a:highlight>
                <a:latin typeface="Consolas"/>
                <a:ea typeface="Consolas"/>
                <a:cs typeface="Consolas"/>
                <a:sym typeface="Consolas"/>
              </a:rPr>
              <a:t>temp = T[index] </a:t>
            </a:r>
            <a:endParaRPr>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i="1" dirty="0">
                <a:solidFill>
                  <a:schemeClr val="dk1"/>
                </a:solidFill>
                <a:highlight>
                  <a:srgbClr val="FFFFFF"/>
                </a:highlight>
                <a:latin typeface="Consolas"/>
                <a:ea typeface="Consolas"/>
                <a:cs typeface="Consolas"/>
                <a:sym typeface="Consolas"/>
              </a:rPr>
              <a:t>// Secret-dependent memory access </a:t>
            </a:r>
            <a:endParaRPr/>
          </a:p>
        </p:txBody>
      </p:sp>
      <p:sp>
        <p:nvSpPr>
          <p:cNvPr id="63" name="Google Shape;63;p14"/>
          <p:cNvSpPr txBox="1"/>
          <p:nvPr/>
        </p:nvSpPr>
        <p:spPr>
          <a:xfrm>
            <a:off x="311700" y="3733750"/>
            <a:ext cx="4039426"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Secret-dependent control-flow transfer</a:t>
            </a:r>
            <a:r>
              <a:rPr lang="en-US" dirty="0">
                <a:latin typeface="Comic Sans MS" charset="0"/>
                <a:ea typeface="Comic Sans MS" charset="0"/>
                <a:cs typeface="Comic Sans MS" charset="0"/>
              </a:rPr>
              <a:t>s (CF)</a:t>
            </a:r>
            <a:endParaRPr dirty="0">
              <a:latin typeface="Comic Sans MS" charset="0"/>
              <a:ea typeface="Comic Sans MS" charset="0"/>
              <a:cs typeface="Comic Sans MS" charset="0"/>
            </a:endParaRPr>
          </a:p>
        </p:txBody>
      </p:sp>
      <p:sp>
        <p:nvSpPr>
          <p:cNvPr id="64" name="Google Shape;64;p14"/>
          <p:cNvSpPr txBox="1"/>
          <p:nvPr/>
        </p:nvSpPr>
        <p:spPr>
          <a:xfrm>
            <a:off x="4956835" y="3714655"/>
            <a:ext cx="3957351"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Secret-dependent memory accesses</a:t>
            </a:r>
            <a:r>
              <a:rPr lang="en-US" dirty="0">
                <a:latin typeface="Comic Sans MS" charset="0"/>
                <a:ea typeface="Comic Sans MS" charset="0"/>
                <a:cs typeface="Comic Sans MS" charset="0"/>
              </a:rPr>
              <a:t> (DA</a:t>
            </a:r>
            <a:r>
              <a:rPr lang="en-US" altLang="zh-CN" dirty="0">
                <a:latin typeface="Comic Sans MS" charset="0"/>
                <a:ea typeface="Comic Sans MS" charset="0"/>
                <a:cs typeface="Comic Sans MS" charset="0"/>
              </a:rPr>
              <a:t>TA</a:t>
            </a:r>
            <a:r>
              <a:rPr lang="en-US" dirty="0">
                <a:latin typeface="Comic Sans MS" charset="0"/>
                <a:ea typeface="Comic Sans MS" charset="0"/>
                <a:cs typeface="Comic Sans MS" charset="0"/>
              </a:rPr>
              <a:t>)</a:t>
            </a:r>
          </a:p>
          <a:p>
            <a:pPr marL="0" lvl="0" indent="0" algn="l" rtl="0">
              <a:spcBef>
                <a:spcPts val="0"/>
              </a:spcBef>
              <a:spcAft>
                <a:spcPts val="0"/>
              </a:spcAft>
              <a:buNone/>
            </a:pPr>
            <a:r>
              <a:rPr lang="en-US" dirty="0">
                <a:latin typeface="Comic Sans MS" charset="0"/>
                <a:ea typeface="Comic Sans MS" charset="0"/>
                <a:cs typeface="Comic Sans MS" charset="0"/>
              </a:rPr>
              <a:t>                           </a:t>
            </a:r>
            <a:endParaRPr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a:t>
            </a:fld>
            <a:endParaRPr lang="uk-UA"/>
          </a:p>
        </p:txBody>
      </p:sp>
      <p:sp>
        <p:nvSpPr>
          <p:cNvPr id="5" name="TextBox 4"/>
          <p:cNvSpPr txBox="1"/>
          <p:nvPr/>
        </p:nvSpPr>
        <p:spPr>
          <a:xfrm>
            <a:off x="1889760" y="4378960"/>
            <a:ext cx="5242560" cy="523220"/>
          </a:xfrm>
          <a:prstGeom prst="rect">
            <a:avLst/>
          </a:prstGeom>
          <a:noFill/>
        </p:spPr>
        <p:txBody>
          <a:bodyPr wrap="square" rtlCol="0">
            <a:spAutoFit/>
          </a:bodyPr>
          <a:lstStyle/>
          <a:p>
            <a:r>
              <a:rPr lang="en-US" dirty="0"/>
              <a:t>Cache-based: Prime + Probe, Flush + Reload, Flush + Evict</a:t>
            </a:r>
          </a:p>
          <a:p>
            <a:r>
              <a:rPr lang="en-US" dirty="0"/>
              <a:t>Memory-based: Controlled-channel attack, page-table attack</a:t>
            </a:r>
          </a:p>
        </p:txBody>
      </p:sp>
      <p:sp>
        <p:nvSpPr>
          <p:cNvPr id="12" name="Google Shape;63;p14"/>
          <p:cNvSpPr txBox="1"/>
          <p:nvPr/>
        </p:nvSpPr>
        <p:spPr>
          <a:xfrm>
            <a:off x="532574" y="1103650"/>
            <a:ext cx="6701346"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Side-channels in computer systems: timing, power, CPU usage, cache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a:t>
            </a:r>
            <a:endParaRPr dirty="0">
              <a:latin typeface="Comic Sans MS" charset="0"/>
              <a:ea typeface="Comic Sans MS" charset="0"/>
              <a:cs typeface="Comic Sans MS"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412"/>
    </mc:Choice>
    <mc:Fallback xmlns="">
      <p:transition spd="slow" advTm="34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Side-channel Vulnerability Detections</a:t>
            </a:r>
            <a:endParaRPr>
              <a:latin typeface="Comic Sans MS" charset="0"/>
              <a:ea typeface="Comic Sans MS" charset="0"/>
              <a:cs typeface="Comic Sans MS" charset="0"/>
            </a:endParaRPr>
          </a:p>
        </p:txBody>
      </p:sp>
      <p:sp>
        <p:nvSpPr>
          <p:cNvPr id="70" name="Google Shape;70;p15"/>
          <p:cNvSpPr txBox="1">
            <a:spLocks noGrp="1"/>
          </p:cNvSpPr>
          <p:nvPr>
            <p:ph type="body" idx="1"/>
          </p:nvPr>
        </p:nvSpPr>
        <p:spPr>
          <a:xfrm>
            <a:off x="311700" y="1152474"/>
            <a:ext cx="8520600" cy="3904343"/>
          </a:xfrm>
          <a:prstGeom prst="rect">
            <a:avLst/>
          </a:prstGeom>
        </p:spPr>
        <p:txBody>
          <a:bodyPr spcFirstLastPara="1" wrap="square" lIns="91425" tIns="91425" rIns="91425" bIns="91425" anchor="t" anchorCtr="0">
            <a:noAutofit/>
          </a:bodyPr>
          <a:lstStyle/>
          <a:p>
            <a:pPr marL="342900" lvl="0" rtl="0">
              <a:spcBef>
                <a:spcPts val="0"/>
              </a:spcBef>
              <a:spcAft>
                <a:spcPts val="0"/>
              </a:spcAft>
              <a:buFont typeface="Arial" charset="0"/>
              <a:buChar char="•"/>
            </a:pPr>
            <a:r>
              <a:rPr lang="en" dirty="0">
                <a:latin typeface="Comic Sans MS" charset="0"/>
                <a:ea typeface="Comic Sans MS" charset="0"/>
                <a:cs typeface="Comic Sans MS" charset="0"/>
              </a:rPr>
              <a:t>Software countermeasures</a:t>
            </a:r>
            <a:endParaRPr lang="en-US" dirty="0">
              <a:latin typeface="Comic Sans MS" charset="0"/>
              <a:ea typeface="Comic Sans MS" charset="0"/>
              <a:cs typeface="Comic Sans MS" charset="0"/>
            </a:endParaRPr>
          </a:p>
          <a:p>
            <a:pPr marL="342900" lvl="0" rtl="0">
              <a:spcBef>
                <a:spcPts val="0"/>
              </a:spcBef>
              <a:spcAft>
                <a:spcPts val="0"/>
              </a:spcAft>
              <a:buFont typeface="Arial" charset="0"/>
              <a:buChar char="•"/>
            </a:pPr>
            <a:endParaRPr lang="en-US" dirty="0">
              <a:latin typeface="Comic Sans MS" charset="0"/>
              <a:ea typeface="Comic Sans MS" charset="0"/>
              <a:cs typeface="Comic Sans MS" charset="0"/>
            </a:endParaRPr>
          </a:p>
          <a:p>
            <a:pPr marL="342900" lvl="0" rtl="0">
              <a:spcBef>
                <a:spcPts val="0"/>
              </a:spcBef>
              <a:spcAft>
                <a:spcPts val="0"/>
              </a:spcAft>
              <a:buFont typeface="Arial" charset="0"/>
              <a:buChar char="•"/>
            </a:pPr>
            <a:r>
              <a:rPr lang="en-US" dirty="0">
                <a:latin typeface="Comic Sans MS" charset="0"/>
                <a:ea typeface="Comic Sans MS" charset="0"/>
                <a:cs typeface="Comic Sans MS" charset="0"/>
              </a:rPr>
              <a:t>Find vulnerabilities</a:t>
            </a:r>
          </a:p>
          <a:p>
            <a:pPr marL="800100" lvl="1">
              <a:spcBef>
                <a:spcPts val="0"/>
              </a:spcBef>
              <a:buFont typeface="Arial" charset="0"/>
              <a:buChar char="•"/>
            </a:pPr>
            <a:r>
              <a:rPr lang="en-US" dirty="0">
                <a:latin typeface="Comic Sans MS" charset="0"/>
                <a:ea typeface="Comic Sans MS" charset="0"/>
                <a:cs typeface="Comic Sans MS" charset="0"/>
              </a:rPr>
              <a:t>It’s hard. Real cryptosystems are complicated</a:t>
            </a:r>
          </a:p>
          <a:p>
            <a:pPr marL="800100" lvl="1">
              <a:spcBef>
                <a:spcPts val="0"/>
              </a:spcBef>
              <a:buFont typeface="Arial" charset="0"/>
              <a:buChar char="•"/>
            </a:pPr>
            <a:r>
              <a:rPr lang="en-US" dirty="0">
                <a:latin typeface="Comic Sans MS" charset="0"/>
                <a:ea typeface="Comic Sans MS" charset="0"/>
                <a:cs typeface="Comic Sans MS" charset="0"/>
              </a:rPr>
              <a:t>Those vulnerabilities are architecture-dependent</a:t>
            </a:r>
          </a:p>
          <a:p>
            <a:pPr marL="800100" lvl="1">
              <a:spcBef>
                <a:spcPts val="0"/>
              </a:spcBef>
              <a:buFont typeface="Arial" charset="0"/>
              <a:buChar char="•"/>
            </a:pPr>
            <a:r>
              <a:rPr lang="en-US" dirty="0">
                <a:latin typeface="Comic Sans MS" charset="0"/>
                <a:ea typeface="Comic Sans MS" charset="0"/>
                <a:cs typeface="Comic Sans MS" charset="0"/>
              </a:rPr>
              <a:t>Existing works: </a:t>
            </a:r>
            <a:r>
              <a:rPr lang="en-US" dirty="0" err="1">
                <a:latin typeface="Comic Sans MS" charset="0"/>
                <a:ea typeface="Comic Sans MS" charset="0"/>
                <a:cs typeface="Comic Sans MS" charset="0"/>
              </a:rPr>
              <a:t>CacheAudit</a:t>
            </a:r>
            <a:r>
              <a:rPr lang="en-US" dirty="0">
                <a:latin typeface="Comic Sans MS" charset="0"/>
                <a:ea typeface="Comic Sans MS" charset="0"/>
                <a:cs typeface="Comic Sans MS" charset="0"/>
              </a:rPr>
              <a:t>, CacheD, DATA, </a:t>
            </a:r>
            <a:r>
              <a:rPr lang="en-US" dirty="0" err="1">
                <a:latin typeface="Comic Sans MS" charset="0"/>
                <a:ea typeface="Comic Sans MS" charset="0"/>
                <a:cs typeface="Comic Sans MS" charset="0"/>
              </a:rPr>
              <a:t>CacheS</a:t>
            </a:r>
            <a:endParaRPr lang="en-US" dirty="0">
              <a:latin typeface="Comic Sans MS" charset="0"/>
              <a:ea typeface="Comic Sans MS" charset="0"/>
              <a:cs typeface="Comic Sans MS" charset="0"/>
            </a:endParaRPr>
          </a:p>
          <a:p>
            <a:pPr marL="800100" lvl="1">
              <a:spcBef>
                <a:spcPts val="0"/>
              </a:spcBef>
              <a:buFont typeface="Arial" charset="0"/>
              <a:buChar char="•"/>
            </a:pPr>
            <a:endParaRPr lang="en-US" dirty="0">
              <a:latin typeface="Comic Sans MS" charset="0"/>
              <a:ea typeface="Comic Sans MS" charset="0"/>
              <a:cs typeface="Comic Sans MS" charset="0"/>
            </a:endParaRPr>
          </a:p>
          <a:p>
            <a:pPr marL="342900" lvl="0" rtl="0">
              <a:spcBef>
                <a:spcPts val="0"/>
              </a:spcBef>
              <a:spcAft>
                <a:spcPts val="0"/>
              </a:spcAft>
              <a:buFont typeface="Arial" charset="0"/>
              <a:buChar char="•"/>
            </a:pPr>
            <a:r>
              <a:rPr lang="en-US" dirty="0">
                <a:latin typeface="Comic Sans MS" charset="0"/>
                <a:ea typeface="Comic Sans MS" charset="0"/>
                <a:cs typeface="Comic Sans MS" charset="0"/>
              </a:rPr>
              <a:t>Fix vulnerabilities</a:t>
            </a:r>
          </a:p>
          <a:p>
            <a:pPr marL="800100" lvl="1">
              <a:spcBef>
                <a:spcPts val="0"/>
              </a:spcBef>
              <a:buFont typeface="Arial" charset="0"/>
              <a:buChar char="•"/>
            </a:pPr>
            <a:r>
              <a:rPr lang="en-US" dirty="0">
                <a:latin typeface="Comic Sans MS" charset="0"/>
                <a:ea typeface="Comic Sans MS" charset="0"/>
                <a:cs typeface="Comic Sans MS" charset="0"/>
              </a:rPr>
              <a:t>It’s also hard. Side-channel vulnerabilities are inevitable.</a:t>
            </a:r>
          </a:p>
          <a:p>
            <a:pPr marL="800100" lvl="1">
              <a:spcBef>
                <a:spcPts val="0"/>
              </a:spcBef>
              <a:buFont typeface="Arial" charset="0"/>
              <a:buChar char="•"/>
            </a:pPr>
            <a:r>
              <a:rPr lang="en-US" dirty="0">
                <a:latin typeface="Comic Sans MS" charset="0"/>
                <a:ea typeface="Comic Sans MS" charset="0"/>
                <a:cs typeface="Comic Sans MS" charset="0"/>
              </a:rPr>
              <a:t>Many vulnerabilities are unpatched.</a:t>
            </a:r>
            <a:endParaRPr dirty="0">
              <a:latin typeface="Comic Sans MS" charset="0"/>
              <a:ea typeface="Comic Sans MS" charset="0"/>
              <a:cs typeface="Comic Sans MS" charset="0"/>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202"/>
    </mc:Choice>
    <mc:Fallback xmlns="">
      <p:transition spd="slow" advTm="2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latin typeface="Comic Sans MS" charset="0"/>
                <a:ea typeface="Comic Sans MS" charset="0"/>
                <a:cs typeface="Comic Sans MS" charset="0"/>
              </a:rPr>
              <a:t>Motivation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a:t>
            </a:fld>
            <a:endParaRPr lang="uk-UA"/>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968740"/>
            <a:ext cx="5724820" cy="3743461"/>
          </a:xfrm>
          <a:prstGeom prst="rect">
            <a:avLst/>
          </a:prstGeom>
        </p:spPr>
      </p:pic>
      <p:sp>
        <p:nvSpPr>
          <p:cNvPr id="7" name="TextBox 6"/>
          <p:cNvSpPr txBox="1"/>
          <p:nvPr/>
        </p:nvSpPr>
        <p:spPr>
          <a:xfrm>
            <a:off x="1171889" y="4765717"/>
            <a:ext cx="3494704" cy="307777"/>
          </a:xfrm>
          <a:prstGeom prst="rect">
            <a:avLst/>
          </a:prstGeom>
          <a:noFill/>
        </p:spPr>
        <p:txBody>
          <a:bodyPr wrap="square" rtlCol="0">
            <a:spAutoFit/>
          </a:bodyPr>
          <a:lstStyle/>
          <a:p>
            <a:r>
              <a:rPr lang="en-US" dirty="0"/>
              <a:t>Table 1. Leakage summary of algorithms</a:t>
            </a:r>
          </a:p>
        </p:txBody>
      </p:sp>
      <p:sp>
        <p:nvSpPr>
          <p:cNvPr id="8" name="TextBox 7"/>
          <p:cNvSpPr txBox="1"/>
          <p:nvPr/>
        </p:nvSpPr>
        <p:spPr>
          <a:xfrm>
            <a:off x="6130813" y="3479020"/>
            <a:ext cx="3013187" cy="1077218"/>
          </a:xfrm>
          <a:prstGeom prst="rect">
            <a:avLst/>
          </a:prstGeom>
          <a:noFill/>
        </p:spPr>
        <p:txBody>
          <a:bodyPr wrap="square" rtlCol="0">
            <a:spAutoFit/>
          </a:bodyPr>
          <a:lstStyle/>
          <a:p>
            <a:r>
              <a:rPr lang="en-US" sz="1000" dirty="0" err="1"/>
              <a:t>S.Weiser,A.Zankl,R.Spreitzer,K.Miller,S.Mangard,andG.Sigl</a:t>
            </a:r>
            <a:r>
              <a:rPr lang="en-US" sz="1000" dirty="0"/>
              <a:t>. </a:t>
            </a:r>
          </a:p>
          <a:p>
            <a:r>
              <a:rPr lang="en-US" sz="1000" dirty="0"/>
              <a:t>DATA - Differential Address Trace Analysis: Finding Address-based Side-Channels in Binaries. In </a:t>
            </a:r>
            <a:r>
              <a:rPr lang="en-US" sz="1000" i="1" dirty="0"/>
              <a:t>USENIX Security</a:t>
            </a:r>
            <a:r>
              <a:rPr lang="en-US" sz="1000" dirty="0"/>
              <a:t>, 2018. </a:t>
            </a:r>
          </a:p>
          <a:p>
            <a:endParaRPr lang="en-US" dirty="0"/>
          </a:p>
        </p:txBody>
      </p:sp>
    </p:spTree>
    <p:extLst>
      <p:ext uri="{BB962C8B-B14F-4D97-AF65-F5344CB8AC3E}">
        <p14:creationId xmlns:p14="http://schemas.microsoft.com/office/powerpoint/2010/main" val="118052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Motivation</a:t>
            </a:r>
          </a:p>
        </p:txBody>
      </p:sp>
      <p:sp>
        <p:nvSpPr>
          <p:cNvPr id="4" name="Google Shape;71;p15"/>
          <p:cNvSpPr txBox="1"/>
          <p:nvPr/>
        </p:nvSpPr>
        <p:spPr>
          <a:xfrm>
            <a:off x="311700" y="1118335"/>
            <a:ext cx="7516200" cy="179497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solidFill>
                  <a:schemeClr val="tx1"/>
                </a:solidFill>
                <a:latin typeface="Comic Sans MS" charset="0"/>
                <a:ea typeface="Comic Sans MS" charset="0"/>
                <a:cs typeface="Comic Sans MS" charset="0"/>
              </a:rPr>
              <a:t>Existing works:</a:t>
            </a:r>
            <a:endParaRPr sz="1800" dirty="0">
              <a:solidFill>
                <a:schemeClr val="tx1"/>
              </a:solidFill>
              <a:latin typeface="Comic Sans MS" charset="0"/>
              <a:ea typeface="Comic Sans MS" charset="0"/>
              <a:cs typeface="Comic Sans MS" charset="0"/>
            </a:endParaRPr>
          </a:p>
          <a:p>
            <a:pPr marL="457200" marR="0" lvl="0" indent="-342900" algn="l" rtl="0">
              <a:lnSpc>
                <a:spcPct val="115000"/>
              </a:lnSpc>
              <a:spcBef>
                <a:spcPts val="1600"/>
              </a:spcBef>
              <a:spcAft>
                <a:spcPts val="0"/>
              </a:spcAft>
              <a:buClr>
                <a:schemeClr val="dk2"/>
              </a:buClr>
              <a:buSzPts val="1800"/>
              <a:buChar char="●"/>
            </a:pPr>
            <a:r>
              <a:rPr lang="en" sz="1800" dirty="0">
                <a:solidFill>
                  <a:schemeClr val="tx1"/>
                </a:solidFill>
                <a:latin typeface="Comic Sans MS" charset="0"/>
                <a:ea typeface="Comic Sans MS" charset="0"/>
                <a:cs typeface="Comic Sans MS" charset="0"/>
              </a:rPr>
              <a:t>False positives</a:t>
            </a:r>
            <a:endParaRPr sz="1800" dirty="0">
              <a:solidFill>
                <a:schemeClr val="tx1"/>
              </a:solidFill>
              <a:latin typeface="Comic Sans MS" charset="0"/>
              <a:ea typeface="Comic Sans MS" charset="0"/>
              <a:cs typeface="Comic Sans MS" charset="0"/>
            </a:endParaRPr>
          </a:p>
          <a:p>
            <a:pPr marL="914400" marR="0" lvl="1" indent="-304800" algn="l" rtl="0">
              <a:lnSpc>
                <a:spcPct val="115000"/>
              </a:lnSpc>
              <a:spcBef>
                <a:spcPts val="0"/>
              </a:spcBef>
              <a:spcAft>
                <a:spcPts val="0"/>
              </a:spcAft>
              <a:buClr>
                <a:schemeClr val="dk2"/>
              </a:buClr>
              <a:buSzPts val="1200"/>
              <a:buChar char="○"/>
            </a:pPr>
            <a:r>
              <a:rPr lang="en" sz="1200" dirty="0">
                <a:solidFill>
                  <a:schemeClr val="tx1"/>
                </a:solidFill>
                <a:latin typeface="Comic Sans MS" charset="0"/>
                <a:ea typeface="Comic Sans MS" charset="0"/>
                <a:cs typeface="Comic Sans MS" charset="0"/>
              </a:rPr>
              <a:t>e.g., 2248 potential leakages for RSA in OpenSSL, 1510 of them were dismissed</a:t>
            </a:r>
            <a:endParaRPr sz="1200" dirty="0">
              <a:solidFill>
                <a:schemeClr val="tx1"/>
              </a:solidFill>
              <a:latin typeface="Comic Sans MS" charset="0"/>
              <a:ea typeface="Comic Sans MS" charset="0"/>
              <a:cs typeface="Comic Sans MS" charset="0"/>
            </a:endParaRPr>
          </a:p>
          <a:p>
            <a:pPr marL="457200" marR="0" lvl="0" indent="-342900" algn="l" rtl="0">
              <a:lnSpc>
                <a:spcPct val="115000"/>
              </a:lnSpc>
              <a:spcBef>
                <a:spcPts val="0"/>
              </a:spcBef>
              <a:spcAft>
                <a:spcPts val="0"/>
              </a:spcAft>
              <a:buClr>
                <a:schemeClr val="dk2"/>
              </a:buClr>
              <a:buSzPts val="1800"/>
              <a:buChar char="●"/>
            </a:pPr>
            <a:r>
              <a:rPr lang="en" sz="1800" dirty="0">
                <a:solidFill>
                  <a:schemeClr val="tx1"/>
                </a:solidFill>
                <a:latin typeface="Comic Sans MS" charset="0"/>
                <a:ea typeface="Comic Sans MS" charset="0"/>
                <a:cs typeface="Comic Sans MS" charset="0"/>
              </a:rPr>
              <a:t>Report many insensitive leakages</a:t>
            </a:r>
            <a:endParaRPr lang="en-US" sz="1800" dirty="0">
              <a:solidFill>
                <a:schemeClr val="tx1"/>
              </a:solidFill>
              <a:latin typeface="Comic Sans MS" charset="0"/>
              <a:ea typeface="Comic Sans MS" charset="0"/>
              <a:cs typeface="Comic Sans MS" charset="0"/>
            </a:endParaRPr>
          </a:p>
          <a:p>
            <a:pPr marL="457200" marR="0" lvl="0" indent="-342900" algn="l" rtl="0">
              <a:lnSpc>
                <a:spcPct val="115000"/>
              </a:lnSpc>
              <a:spcBef>
                <a:spcPts val="0"/>
              </a:spcBef>
              <a:spcAft>
                <a:spcPts val="0"/>
              </a:spcAft>
              <a:buClr>
                <a:schemeClr val="dk2"/>
              </a:buClr>
              <a:buSzPts val="1800"/>
              <a:buChar char="●"/>
            </a:pPr>
            <a:r>
              <a:rPr lang="en-US" sz="1800" dirty="0">
                <a:solidFill>
                  <a:schemeClr val="tx1"/>
                </a:solidFill>
                <a:latin typeface="Comic Sans MS" charset="0"/>
                <a:ea typeface="Comic Sans MS" charset="0"/>
                <a:cs typeface="Comic Sans MS" charset="0"/>
              </a:rPr>
              <a:t>Only on one leakage site</a:t>
            </a:r>
            <a:endParaRPr sz="1800" dirty="0">
              <a:solidFill>
                <a:schemeClr val="tx1"/>
              </a:solidFill>
              <a:latin typeface="Comic Sans MS" charset="0"/>
              <a:ea typeface="Comic Sans MS" charset="0"/>
              <a:cs typeface="Comic Sans MS" charset="0"/>
            </a:endParaRPr>
          </a:p>
          <a:p>
            <a:pPr marL="0" marR="0" lvl="0" indent="0" algn="l" rtl="0">
              <a:lnSpc>
                <a:spcPct val="115000"/>
              </a:lnSpc>
              <a:spcBef>
                <a:spcPts val="1600"/>
              </a:spcBef>
              <a:spcAft>
                <a:spcPts val="0"/>
              </a:spcAft>
              <a:buNone/>
            </a:pPr>
            <a:endParaRPr sz="1800" dirty="0">
              <a:solidFill>
                <a:schemeClr val="dk2"/>
              </a:solidFill>
            </a:endParaRPr>
          </a:p>
          <a:p>
            <a:pPr marL="0" marR="0" lvl="0" indent="0" algn="l" rtl="0">
              <a:lnSpc>
                <a:spcPct val="115000"/>
              </a:lnSpc>
              <a:spcBef>
                <a:spcPts val="1600"/>
              </a:spcBef>
              <a:spcAft>
                <a:spcPts val="1600"/>
              </a:spcAft>
              <a:buNone/>
            </a:pPr>
            <a:endParaRPr sz="1800" dirty="0">
              <a:solidFill>
                <a:schemeClr val="dk2"/>
              </a:solidFill>
            </a:endParaRPr>
          </a:p>
        </p:txBody>
      </p:sp>
      <p:sp>
        <p:nvSpPr>
          <p:cNvPr id="5" name="Google Shape;72;p15"/>
          <p:cNvSpPr txBox="1"/>
          <p:nvPr/>
        </p:nvSpPr>
        <p:spPr>
          <a:xfrm>
            <a:off x="558502" y="4637232"/>
            <a:ext cx="73464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Our Objective: Identify and quantify address-based side-channels precisely. </a:t>
            </a:r>
            <a:endParaRPr dirty="0">
              <a:latin typeface="Comic Sans MS" charset="0"/>
              <a:ea typeface="Comic Sans MS" charset="0"/>
              <a:cs typeface="Comic Sans MS" charset="0"/>
            </a:endParaRPr>
          </a:p>
        </p:txBody>
      </p:sp>
      <p:sp>
        <p:nvSpPr>
          <p:cNvPr id="6" name="Rectangle 5"/>
          <p:cNvSpPr/>
          <p:nvPr/>
        </p:nvSpPr>
        <p:spPr>
          <a:xfrm>
            <a:off x="712271" y="3651715"/>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The application</a:t>
            </a:r>
            <a:endParaRPr lang="en-US" dirty="0"/>
          </a:p>
        </p:txBody>
      </p:sp>
      <p:sp>
        <p:nvSpPr>
          <p:cNvPr id="9" name="Rectangle 8"/>
          <p:cNvSpPr/>
          <p:nvPr/>
        </p:nvSpPr>
        <p:spPr>
          <a:xfrm>
            <a:off x="3453866" y="3651715"/>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1000 leakage sites</a:t>
            </a:r>
          </a:p>
        </p:txBody>
      </p:sp>
      <p:sp>
        <p:nvSpPr>
          <p:cNvPr id="10" name="Rectangle 9"/>
          <p:cNvSpPr/>
          <p:nvPr/>
        </p:nvSpPr>
        <p:spPr>
          <a:xfrm>
            <a:off x="6177580" y="3420965"/>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 important vulnerabilities</a:t>
            </a:r>
          </a:p>
        </p:txBody>
      </p:sp>
      <p:sp>
        <p:nvSpPr>
          <p:cNvPr id="11" name="Rectangle 10"/>
          <p:cNvSpPr/>
          <p:nvPr/>
        </p:nvSpPr>
        <p:spPr>
          <a:xfrm>
            <a:off x="6177580" y="3859718"/>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998 unimportant leakages </a:t>
            </a:r>
          </a:p>
        </p:txBody>
      </p:sp>
      <p:cxnSp>
        <p:nvCxnSpPr>
          <p:cNvPr id="13" name="Straight Arrow Connector 12"/>
          <p:cNvCxnSpPr>
            <a:endCxn id="9" idx="1"/>
          </p:cNvCxnSpPr>
          <p:nvPr/>
        </p:nvCxnSpPr>
        <p:spPr>
          <a:xfrm>
            <a:off x="2829829" y="3863470"/>
            <a:ext cx="624037"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9" idx="3"/>
          </p:cNvCxnSpPr>
          <p:nvPr/>
        </p:nvCxnSpPr>
        <p:spPr>
          <a:xfrm flipV="1">
            <a:off x="5571424" y="3859718"/>
            <a:ext cx="606156" cy="37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58502" y="3013302"/>
            <a:ext cx="5191381" cy="1523937"/>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r"/>
            <a:endParaRPr lang="en-US" dirty="0"/>
          </a:p>
        </p:txBody>
      </p:sp>
      <p:sp>
        <p:nvSpPr>
          <p:cNvPr id="20" name="TextBox 19"/>
          <p:cNvSpPr txBox="1"/>
          <p:nvPr/>
        </p:nvSpPr>
        <p:spPr>
          <a:xfrm>
            <a:off x="712271" y="3178620"/>
            <a:ext cx="1511166" cy="307777"/>
          </a:xfrm>
          <a:prstGeom prst="rect">
            <a:avLst/>
          </a:prstGeom>
          <a:noFill/>
        </p:spPr>
        <p:txBody>
          <a:bodyPr wrap="square" rtlCol="0">
            <a:spAutoFit/>
          </a:bodyPr>
          <a:lstStyle/>
          <a:p>
            <a:r>
              <a:rPr lang="en-US" dirty="0"/>
              <a:t>Existing work</a:t>
            </a:r>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Tree>
    <p:extLst>
      <p:ext uri="{BB962C8B-B14F-4D97-AF65-F5344CB8AC3E}">
        <p14:creationId xmlns:p14="http://schemas.microsoft.com/office/powerpoint/2010/main" val="132211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2137</TotalTime>
  <Words>1890</Words>
  <Application>Microsoft Macintosh PowerPoint</Application>
  <PresentationFormat>On-screen Show (16:9)</PresentationFormat>
  <Paragraphs>360</Paragraphs>
  <Slides>32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Comic Sans MS</vt:lpstr>
      <vt:lpstr>Consolas</vt:lpstr>
      <vt:lpstr>Office Theme</vt:lpstr>
      <vt:lpstr>TBD: Precise and Practical Sampling-based Side channel Information Leakage Quantification</vt:lpstr>
      <vt:lpstr>What is a side-channel attack ?</vt:lpstr>
      <vt:lpstr>Side-channel attacks</vt:lpstr>
      <vt:lpstr>Side-channel attacks</vt:lpstr>
      <vt:lpstr>Side-channel attacks</vt:lpstr>
      <vt:lpstr>Address-based Side Channels</vt:lpstr>
      <vt:lpstr>Side-channel Vulnerability Detections</vt:lpstr>
      <vt:lpstr>Motivation</vt:lpstr>
      <vt:lpstr>Motivation</vt:lpstr>
      <vt:lpstr>Quantification</vt:lpstr>
      <vt:lpstr>Eight Apples</vt:lpstr>
      <vt:lpstr>Eight Apples</vt:lpstr>
      <vt:lpstr>Eight Apples</vt:lpstr>
      <vt:lpstr>Eight Apples</vt:lpstr>
      <vt:lpstr>Eight Apples</vt:lpstr>
      <vt:lpstr>Eight Apples</vt:lpstr>
      <vt:lpstr>An example</vt:lpstr>
      <vt:lpstr>Information Leakage Definition</vt:lpstr>
      <vt:lpstr>Information Leakage Definition</vt:lpstr>
      <vt:lpstr>Overview</vt:lpstr>
      <vt:lpstr>Challenges</vt:lpstr>
      <vt:lpstr>Challenge 1: Information Leakage Definition</vt:lpstr>
      <vt:lpstr>Previous Information Leakage Definition</vt:lpstr>
      <vt:lpstr>Challenge 1: Information Definition</vt:lpstr>
      <vt:lpstr>Challenge 2: Leakage Dependence</vt:lpstr>
      <vt:lpstr>Challenge 3: Scalability</vt:lpstr>
      <vt:lpstr>Challenge 3: Scalability (Symbolic Execution)</vt:lpstr>
      <vt:lpstr>Challenge 3: Scalability (Monte Carlo Sampling)</vt:lpstr>
      <vt:lpstr>Implementation</vt:lpstr>
      <vt:lpstr>Evaluation (Not finished)</vt:lpstr>
      <vt:lpstr>Demo</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Side-Channel Leakages Quantification</dc:title>
  <cp:lastModifiedBy>Bao, Qinkun</cp:lastModifiedBy>
  <cp:revision>108</cp:revision>
  <cp:lastPrinted>2019-06-19T10:27:35Z</cp:lastPrinted>
  <dcterms:modified xsi:type="dcterms:W3CDTF">2019-09-24T17:44:01Z</dcterms:modified>
</cp:coreProperties>
</file>